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77" r:id="rId2"/>
    <p:sldId id="383" r:id="rId3"/>
    <p:sldId id="379" r:id="rId4"/>
    <p:sldId id="380" r:id="rId5"/>
    <p:sldId id="381" r:id="rId6"/>
    <p:sldId id="382" r:id="rId7"/>
    <p:sldId id="384" r:id="rId8"/>
    <p:sldId id="445" r:id="rId9"/>
    <p:sldId id="389" r:id="rId10"/>
    <p:sldId id="394" r:id="rId11"/>
    <p:sldId id="386" r:id="rId12"/>
    <p:sldId id="427" r:id="rId13"/>
    <p:sldId id="391" r:id="rId14"/>
    <p:sldId id="390" r:id="rId15"/>
    <p:sldId id="393" r:id="rId16"/>
    <p:sldId id="409" r:id="rId17"/>
    <p:sldId id="395" r:id="rId18"/>
    <p:sldId id="420" r:id="rId19"/>
    <p:sldId id="421" r:id="rId20"/>
    <p:sldId id="401" r:id="rId21"/>
    <p:sldId id="426" r:id="rId22"/>
    <p:sldId id="424" r:id="rId23"/>
    <p:sldId id="419" r:id="rId24"/>
    <p:sldId id="417" r:id="rId25"/>
    <p:sldId id="418" r:id="rId26"/>
    <p:sldId id="425" r:id="rId27"/>
    <p:sldId id="429" r:id="rId28"/>
    <p:sldId id="431" r:id="rId29"/>
    <p:sldId id="428" r:id="rId30"/>
    <p:sldId id="446" r:id="rId31"/>
    <p:sldId id="448" r:id="rId32"/>
    <p:sldId id="430" r:id="rId33"/>
    <p:sldId id="432" r:id="rId34"/>
    <p:sldId id="433" r:id="rId35"/>
    <p:sldId id="439" r:id="rId36"/>
    <p:sldId id="434" r:id="rId37"/>
    <p:sldId id="435" r:id="rId38"/>
    <p:sldId id="440" r:id="rId39"/>
    <p:sldId id="436" r:id="rId40"/>
    <p:sldId id="438" r:id="rId41"/>
    <p:sldId id="437" r:id="rId42"/>
    <p:sldId id="441" r:id="rId43"/>
    <p:sldId id="453" r:id="rId44"/>
    <p:sldId id="289" r:id="rId45"/>
    <p:sldId id="398" r:id="rId46"/>
    <p:sldId id="405" r:id="rId47"/>
    <p:sldId id="404" r:id="rId48"/>
    <p:sldId id="412" r:id="rId49"/>
    <p:sldId id="450" r:id="rId50"/>
    <p:sldId id="457" r:id="rId51"/>
    <p:sldId id="452" r:id="rId52"/>
    <p:sldId id="456" r:id="rId53"/>
    <p:sldId id="415" r:id="rId54"/>
  </p:sldIdLst>
  <p:sldSz cx="9144000" cy="5143500" type="screen16x9"/>
  <p:notesSz cx="6858000" cy="9144000"/>
  <p:defaultTextStyle>
    <a:defPPr>
      <a:defRPr lang="en-US"/>
    </a:defPPr>
    <a:lvl1pPr algn="l" defTabSz="685783" rtl="0" eaLnBrk="0" fontAlgn="base" hangingPunct="0">
      <a:spcBef>
        <a:spcPct val="0"/>
      </a:spcBef>
      <a:spcAft>
        <a:spcPct val="0"/>
      </a:spcAft>
      <a:defRPr sz="1400" kern="1200">
        <a:solidFill>
          <a:schemeClr val="tx1"/>
        </a:solidFill>
        <a:latin typeface="Calibri" panose="020F0502020204030204" pitchFamily="34" charset="0"/>
        <a:ea typeface="MS PGothic" panose="020B0600070205080204" pitchFamily="34" charset="-128"/>
        <a:cs typeface="+mn-cs"/>
      </a:defRPr>
    </a:lvl1pPr>
    <a:lvl2pPr marL="342892" indent="114297" algn="l" defTabSz="685783" rtl="0" eaLnBrk="0" fontAlgn="base" hangingPunct="0">
      <a:spcBef>
        <a:spcPct val="0"/>
      </a:spcBef>
      <a:spcAft>
        <a:spcPct val="0"/>
      </a:spcAft>
      <a:defRPr sz="1400" kern="1200">
        <a:solidFill>
          <a:schemeClr val="tx1"/>
        </a:solidFill>
        <a:latin typeface="Calibri" panose="020F0502020204030204" pitchFamily="34" charset="0"/>
        <a:ea typeface="MS PGothic" panose="020B0600070205080204" pitchFamily="34" charset="-128"/>
        <a:cs typeface="+mn-cs"/>
      </a:defRPr>
    </a:lvl2pPr>
    <a:lvl3pPr marL="685783" indent="228594" algn="l" defTabSz="685783" rtl="0" eaLnBrk="0" fontAlgn="base" hangingPunct="0">
      <a:spcBef>
        <a:spcPct val="0"/>
      </a:spcBef>
      <a:spcAft>
        <a:spcPct val="0"/>
      </a:spcAft>
      <a:defRPr sz="1400" kern="1200">
        <a:solidFill>
          <a:schemeClr val="tx1"/>
        </a:solidFill>
        <a:latin typeface="Calibri" panose="020F0502020204030204" pitchFamily="34" charset="0"/>
        <a:ea typeface="MS PGothic" panose="020B0600070205080204" pitchFamily="34" charset="-128"/>
        <a:cs typeface="+mn-cs"/>
      </a:defRPr>
    </a:lvl3pPr>
    <a:lvl4pPr marL="1028675" indent="342892" algn="l" defTabSz="685783" rtl="0" eaLnBrk="0" fontAlgn="base" hangingPunct="0">
      <a:spcBef>
        <a:spcPct val="0"/>
      </a:spcBef>
      <a:spcAft>
        <a:spcPct val="0"/>
      </a:spcAft>
      <a:defRPr sz="1400" kern="1200">
        <a:solidFill>
          <a:schemeClr val="tx1"/>
        </a:solidFill>
        <a:latin typeface="Calibri" panose="020F0502020204030204" pitchFamily="34" charset="0"/>
        <a:ea typeface="MS PGothic" panose="020B0600070205080204" pitchFamily="34" charset="-128"/>
        <a:cs typeface="+mn-cs"/>
      </a:defRPr>
    </a:lvl4pPr>
    <a:lvl5pPr marL="1371566" indent="457189" algn="l" defTabSz="685783" rtl="0" eaLnBrk="0" fontAlgn="base" hangingPunct="0">
      <a:spcBef>
        <a:spcPct val="0"/>
      </a:spcBef>
      <a:spcAft>
        <a:spcPct val="0"/>
      </a:spcAft>
      <a:defRPr sz="1400" kern="1200">
        <a:solidFill>
          <a:schemeClr val="tx1"/>
        </a:solidFill>
        <a:latin typeface="Calibri" panose="020F0502020204030204" pitchFamily="34" charset="0"/>
        <a:ea typeface="MS PGothic" panose="020B0600070205080204" pitchFamily="34" charset="-128"/>
        <a:cs typeface="+mn-cs"/>
      </a:defRPr>
    </a:lvl5pPr>
    <a:lvl6pPr marL="2285943" algn="l" defTabSz="914378" rtl="0" eaLnBrk="1" latinLnBrk="0" hangingPunct="1">
      <a:defRPr sz="1400" kern="1200">
        <a:solidFill>
          <a:schemeClr val="tx1"/>
        </a:solidFill>
        <a:latin typeface="Calibri" panose="020F0502020204030204" pitchFamily="34" charset="0"/>
        <a:ea typeface="MS PGothic" panose="020B0600070205080204" pitchFamily="34" charset="-128"/>
        <a:cs typeface="+mn-cs"/>
      </a:defRPr>
    </a:lvl6pPr>
    <a:lvl7pPr marL="2743132" algn="l" defTabSz="914378" rtl="0" eaLnBrk="1" latinLnBrk="0" hangingPunct="1">
      <a:defRPr sz="1400" kern="1200">
        <a:solidFill>
          <a:schemeClr val="tx1"/>
        </a:solidFill>
        <a:latin typeface="Calibri" panose="020F0502020204030204" pitchFamily="34" charset="0"/>
        <a:ea typeface="MS PGothic" panose="020B0600070205080204" pitchFamily="34" charset="-128"/>
        <a:cs typeface="+mn-cs"/>
      </a:defRPr>
    </a:lvl7pPr>
    <a:lvl8pPr marL="3200320" algn="l" defTabSz="914378" rtl="0" eaLnBrk="1" latinLnBrk="0" hangingPunct="1">
      <a:defRPr sz="1400" kern="1200">
        <a:solidFill>
          <a:schemeClr val="tx1"/>
        </a:solidFill>
        <a:latin typeface="Calibri" panose="020F0502020204030204" pitchFamily="34" charset="0"/>
        <a:ea typeface="MS PGothic" panose="020B0600070205080204" pitchFamily="34" charset="-128"/>
        <a:cs typeface="+mn-cs"/>
      </a:defRPr>
    </a:lvl8pPr>
    <a:lvl9pPr marL="3657509" algn="l" defTabSz="914378" rtl="0" eaLnBrk="1" latinLnBrk="0" hangingPunct="1">
      <a:defRPr sz="14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35E"/>
    <a:srgbClr val="02FFFE"/>
    <a:srgbClr val="00A6CA"/>
    <a:srgbClr val="4FB2D2"/>
    <a:srgbClr val="006BB4"/>
    <a:srgbClr val="FFFFFF"/>
    <a:srgbClr val="4472C4"/>
    <a:srgbClr val="1F335D"/>
    <a:srgbClr val="A1002F"/>
    <a:srgbClr val="6A07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06"/>
    <p:restoredTop sz="57415"/>
  </p:normalViewPr>
  <p:slideViewPr>
    <p:cSldViewPr snapToGrid="0">
      <p:cViewPr>
        <p:scale>
          <a:sx n="80" d="100"/>
          <a:sy n="80" d="100"/>
        </p:scale>
        <p:origin x="248" y="4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4.jpeg"/><Relationship Id="rId5" Type="http://schemas.microsoft.com/office/2007/relationships/hdphoto" Target="../media/hdphoto1.wdp"/><Relationship Id="rId10" Type="http://schemas.openxmlformats.org/officeDocument/2006/relationships/image" Target="../media/image38.jpeg"/><Relationship Id="rId4" Type="http://schemas.openxmlformats.org/officeDocument/2006/relationships/image" Target="../media/image33.png"/><Relationship Id="rId9" Type="http://schemas.openxmlformats.org/officeDocument/2006/relationships/image" Target="../media/image37.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3.png"/><Relationship Id="rId7" Type="http://schemas.openxmlformats.org/officeDocument/2006/relationships/image" Target="../media/image34.jpeg"/><Relationship Id="rId2" Type="http://schemas.openxmlformats.org/officeDocument/2006/relationships/image" Target="../media/image38.jpeg"/><Relationship Id="rId1" Type="http://schemas.openxmlformats.org/officeDocument/2006/relationships/image" Target="../media/image30.jpeg"/><Relationship Id="rId6" Type="http://schemas.openxmlformats.org/officeDocument/2006/relationships/image" Target="../media/image32.png"/><Relationship Id="rId5" Type="http://schemas.openxmlformats.org/officeDocument/2006/relationships/image" Target="../media/image31.jpeg"/><Relationship Id="rId10" Type="http://schemas.openxmlformats.org/officeDocument/2006/relationships/image" Target="../media/image37.jpeg"/><Relationship Id="rId4" Type="http://schemas.microsoft.com/office/2007/relationships/hdphoto" Target="../media/hdphoto1.wdp"/><Relationship Id="rId9"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20E2CA-A1DD-8942-A90B-D318682A6463}" type="doc">
      <dgm:prSet loTypeId="urn:microsoft.com/office/officeart/2008/layout/HexagonCluster" loCatId="" qsTypeId="urn:microsoft.com/office/officeart/2005/8/quickstyle/simple1" qsCatId="simple" csTypeId="urn:microsoft.com/office/officeart/2005/8/colors/accent1_2" csCatId="accent1" phldr="1"/>
      <dgm:spPr/>
    </dgm:pt>
    <dgm:pt modelId="{FC259D4E-FEC7-D843-B7BE-AB80E515C4B0}">
      <dgm:prSet phldrT="[Text]" custT="1"/>
      <dgm:spPr>
        <a:solidFill>
          <a:srgbClr val="00A6CA">
            <a:alpha val="50196"/>
          </a:srgbClr>
        </a:solidFill>
        <a:ln w="12700">
          <a:solidFill>
            <a:srgbClr val="00A6CA"/>
          </a:solidFill>
        </a:ln>
      </dgm:spPr>
      <dgm:t>
        <a:bodyPr/>
        <a:lstStyle/>
        <a:p>
          <a:pPr>
            <a:spcAft>
              <a:spcPts val="300"/>
            </a:spcAft>
          </a:pPr>
          <a:r>
            <a:rPr lang="en-GB" sz="900" b="1" dirty="0">
              <a:ln w="3175">
                <a:noFill/>
              </a:ln>
              <a:solidFill>
                <a:srgbClr val="1E335E"/>
              </a:solidFill>
              <a:latin typeface="Arial" panose="020B0604020202020204" pitchFamily="34" charset="0"/>
              <a:cs typeface="Arial" panose="020B0604020202020204" pitchFamily="34" charset="0"/>
            </a:rPr>
            <a:t>Population health and prevention</a:t>
          </a:r>
        </a:p>
      </dgm:t>
    </dgm:pt>
    <dgm:pt modelId="{841AB5C5-E2F9-2A4E-8C08-EFAD1DD7E985}" type="parTrans" cxnId="{C19C26A8-3872-B849-A970-30D6E334A384}">
      <dgm:prSet/>
      <dgm:spPr/>
      <dgm:t>
        <a:bodyPr/>
        <a:lstStyle/>
        <a:p>
          <a:endParaRPr lang="en-GB" sz="900"/>
        </a:p>
      </dgm:t>
    </dgm:pt>
    <dgm:pt modelId="{030CD475-1B9B-1C4D-9D5A-ABE1D937E536}" type="sibTrans" cxnId="{C19C26A8-3872-B849-A970-30D6E334A384}">
      <dgm:prSet/>
      <dgm:spPr>
        <a:blipFill>
          <a:blip xmlns:r="http://schemas.openxmlformats.org/officeDocument/2006/relationships" r:embed="rId1"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a:solidFill>
            <a:srgbClr val="00A6CA"/>
          </a:solidFill>
        </a:ln>
      </dgm:spPr>
      <dgm:t>
        <a:bodyPr/>
        <a:lstStyle/>
        <a:p>
          <a:endParaRPr lang="en-GB" sz="900"/>
        </a:p>
      </dgm:t>
    </dgm:pt>
    <dgm:pt modelId="{7D0BA5DC-8C1E-BE4A-9611-A6F1239301B5}">
      <dgm:prSet phldrT="[Text]" custT="1"/>
      <dgm:spPr>
        <a:solidFill>
          <a:srgbClr val="00A6CA">
            <a:alpha val="50196"/>
          </a:srgbClr>
        </a:solidFill>
        <a:ln w="12700">
          <a:solidFill>
            <a:srgbClr val="00A6CA"/>
          </a:solidFill>
        </a:ln>
      </dgm:spPr>
      <dgm:t>
        <a:bodyPr/>
        <a:lstStyle/>
        <a:p>
          <a:pPr>
            <a:lnSpc>
              <a:spcPct val="100000"/>
            </a:lnSpc>
            <a:spcAft>
              <a:spcPts val="300"/>
            </a:spcAft>
          </a:pPr>
          <a:r>
            <a:rPr lang="en-GB" sz="900" b="1" dirty="0">
              <a:ln w="3175">
                <a:noFill/>
              </a:ln>
              <a:solidFill>
                <a:srgbClr val="1E335E"/>
              </a:solidFill>
              <a:latin typeface="Arial" panose="020B0604020202020204" pitchFamily="34" charset="0"/>
              <a:cs typeface="Arial" panose="020B0604020202020204" pitchFamily="34" charset="0"/>
            </a:rPr>
            <a:t>Operational planning, scheduling and prioritisation</a:t>
          </a:r>
        </a:p>
      </dgm:t>
    </dgm:pt>
    <dgm:pt modelId="{E11D9C09-794B-EE47-9825-8A6468C01455}" type="parTrans" cxnId="{C168F47B-DBBE-2641-A486-21ACAD235BA8}">
      <dgm:prSet/>
      <dgm:spPr/>
      <dgm:t>
        <a:bodyPr/>
        <a:lstStyle/>
        <a:p>
          <a:endParaRPr lang="en-GB" sz="900"/>
        </a:p>
      </dgm:t>
    </dgm:pt>
    <dgm:pt modelId="{E1034BD4-A2DB-C441-954E-07FD859194B9}" type="sibTrans" cxnId="{C168F47B-DBBE-2641-A486-21ACAD235BA8}">
      <dgm:prSet/>
      <dgm:spPr>
        <a:blipFill>
          <a:blip xmlns:r="http://schemas.openxmlformats.org/officeDocument/2006/relationships" r:embed="rId2"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a:solidFill>
            <a:srgbClr val="00A6CA"/>
          </a:solidFill>
        </a:ln>
      </dgm:spPr>
      <dgm:t>
        <a:bodyPr/>
        <a:lstStyle/>
        <a:p>
          <a:endParaRPr lang="en-GB" sz="900"/>
        </a:p>
      </dgm:t>
    </dgm:pt>
    <dgm:pt modelId="{963DBA4C-8197-1E45-91D8-D7999F406D25}">
      <dgm:prSet custT="1"/>
      <dgm:spPr>
        <a:solidFill>
          <a:srgbClr val="00A6CA">
            <a:alpha val="50196"/>
          </a:srgbClr>
        </a:solidFill>
        <a:ln>
          <a:solidFill>
            <a:srgbClr val="00A6CA"/>
          </a:solidFill>
        </a:ln>
      </dgm:spPr>
      <dgm:t>
        <a:bodyPr/>
        <a:lstStyle/>
        <a:p>
          <a:pPr>
            <a:spcAft>
              <a:spcPts val="300"/>
            </a:spcAft>
          </a:pPr>
          <a:r>
            <a:rPr lang="en-GB" sz="900" b="1" dirty="0">
              <a:ln w="3175">
                <a:noFill/>
              </a:ln>
              <a:solidFill>
                <a:srgbClr val="1E335E"/>
              </a:solidFill>
              <a:latin typeface="Arial" panose="020B0604020202020204" pitchFamily="34" charset="0"/>
              <a:cs typeface="Arial" panose="020B0604020202020204" pitchFamily="34" charset="0"/>
            </a:rPr>
            <a:t>Quality, information, security and safety management</a:t>
          </a:r>
        </a:p>
      </dgm:t>
    </dgm:pt>
    <dgm:pt modelId="{7F5D60C7-D726-7B4E-B2CD-2B5546746040}" type="parTrans" cxnId="{47E5C4C2-43BB-4F4A-9B4E-F23F8A1707AD}">
      <dgm:prSet/>
      <dgm:spPr/>
      <dgm:t>
        <a:bodyPr/>
        <a:lstStyle/>
        <a:p>
          <a:endParaRPr lang="en-GB" sz="900"/>
        </a:p>
      </dgm:t>
    </dgm:pt>
    <dgm:pt modelId="{A7E8881C-E725-8C4D-A213-7845C5FB742A}" type="sibTrans" cxnId="{47E5C4C2-43BB-4F4A-9B4E-F23F8A1707AD}">
      <dgm:prSet/>
      <dgm:spPr>
        <a:blipFill>
          <a:blip xmlns:r="http://schemas.openxmlformats.org/officeDocument/2006/relationships" r:embed="rId3"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a:solidFill>
            <a:srgbClr val="00A6CA"/>
          </a:solidFill>
        </a:ln>
      </dgm:spPr>
      <dgm:t>
        <a:bodyPr/>
        <a:lstStyle/>
        <a:p>
          <a:endParaRPr lang="en-GB" sz="900"/>
        </a:p>
      </dgm:t>
    </dgm:pt>
    <dgm:pt modelId="{6A9E9B2D-66AB-FF4F-80A8-604A25B4FEAC}">
      <dgm:prSet custT="1"/>
      <dgm:spPr>
        <a:solidFill>
          <a:srgbClr val="00A6CA">
            <a:alpha val="50196"/>
          </a:srgbClr>
        </a:solidFill>
        <a:ln>
          <a:solidFill>
            <a:srgbClr val="00A6CA"/>
          </a:solidFill>
        </a:ln>
      </dgm:spPr>
      <dgm:t>
        <a:bodyPr/>
        <a:lstStyle/>
        <a:p>
          <a:pPr>
            <a:spcAft>
              <a:spcPts val="300"/>
            </a:spcAft>
          </a:pPr>
          <a:r>
            <a:rPr lang="en-GB" sz="900" b="1" dirty="0">
              <a:ln w="3175">
                <a:noFill/>
              </a:ln>
              <a:solidFill>
                <a:srgbClr val="1E335E"/>
              </a:solidFill>
              <a:latin typeface="Arial" panose="020B0604020202020204" pitchFamily="34" charset="0"/>
              <a:cs typeface="Arial" panose="020B0604020202020204" pitchFamily="34" charset="0"/>
            </a:rPr>
            <a:t>Demand forecasting</a:t>
          </a:r>
        </a:p>
      </dgm:t>
    </dgm:pt>
    <dgm:pt modelId="{3ED5C94A-16B3-B748-A57E-7862628ABE68}" type="parTrans" cxnId="{12D0AFEE-D588-4B4F-839B-B15E7E4F9669}">
      <dgm:prSet/>
      <dgm:spPr/>
      <dgm:t>
        <a:bodyPr/>
        <a:lstStyle/>
        <a:p>
          <a:endParaRPr lang="en-GB" sz="900"/>
        </a:p>
      </dgm:t>
    </dgm:pt>
    <dgm:pt modelId="{17B916B3-9C4D-AF40-B65D-BA3457B12322}" type="sibTrans" cxnId="{12D0AFEE-D588-4B4F-839B-B15E7E4F9669}">
      <dgm:prSet/>
      <dgm:spPr>
        <a:blipFill>
          <a:blip xmlns:r="http://schemas.openxmlformats.org/officeDocument/2006/relationships" r:embed="rId4"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a:blipFill>
        <a:ln>
          <a:solidFill>
            <a:srgbClr val="00A6CA"/>
          </a:solidFill>
        </a:ln>
      </dgm:spPr>
      <dgm:t>
        <a:bodyPr/>
        <a:lstStyle/>
        <a:p>
          <a:endParaRPr lang="en-GB" sz="900"/>
        </a:p>
      </dgm:t>
    </dgm:pt>
    <dgm:pt modelId="{B2D0228F-AB7D-F447-A31B-844AF3B65DF0}">
      <dgm:prSet custT="1"/>
      <dgm:spPr>
        <a:solidFill>
          <a:srgbClr val="00A6CA">
            <a:alpha val="50196"/>
          </a:srgbClr>
        </a:solidFill>
        <a:ln>
          <a:solidFill>
            <a:srgbClr val="00A6CA"/>
          </a:solidFill>
        </a:ln>
      </dgm:spPr>
      <dgm:t>
        <a:bodyPr/>
        <a:lstStyle/>
        <a:p>
          <a:pPr>
            <a:spcAft>
              <a:spcPts val="300"/>
            </a:spcAft>
          </a:pPr>
          <a:r>
            <a:rPr lang="en-GB" sz="900" b="1">
              <a:ln w="3175">
                <a:noFill/>
              </a:ln>
              <a:solidFill>
                <a:srgbClr val="1E335E"/>
              </a:solidFill>
              <a:latin typeface="Arial" panose="020B0604020202020204" pitchFamily="34" charset="0"/>
              <a:cs typeface="Arial" panose="020B0604020202020204" pitchFamily="34" charset="0"/>
            </a:rPr>
            <a:t>Diagnostics</a:t>
          </a:r>
        </a:p>
      </dgm:t>
    </dgm:pt>
    <dgm:pt modelId="{6D22B779-C081-F54E-8865-F7280462F15C}" type="parTrans" cxnId="{CDCCA858-2A51-0140-B9A1-2BA217F75068}">
      <dgm:prSet/>
      <dgm:spPr/>
      <dgm:t>
        <a:bodyPr/>
        <a:lstStyle/>
        <a:p>
          <a:endParaRPr lang="en-GB" sz="900"/>
        </a:p>
      </dgm:t>
    </dgm:pt>
    <dgm:pt modelId="{A9890157-59C2-0846-A774-492B2F1B793D}" type="sibTrans" cxnId="{CDCCA858-2A51-0140-B9A1-2BA217F75068}">
      <dgm:prSet/>
      <dgm:spPr>
        <a:blipFill>
          <a:blip xmlns:r="http://schemas.openxmlformats.org/officeDocument/2006/relationships" r:embed="rId6"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a:solidFill>
            <a:srgbClr val="00A6CA"/>
          </a:solidFill>
        </a:ln>
      </dgm:spPr>
      <dgm:t>
        <a:bodyPr/>
        <a:lstStyle/>
        <a:p>
          <a:endParaRPr lang="en-GB" sz="900"/>
        </a:p>
      </dgm:t>
    </dgm:pt>
    <dgm:pt modelId="{B38BD85C-A1FF-1A42-86EC-D2BFBF04A6B9}">
      <dgm:prSet custT="1"/>
      <dgm:spPr>
        <a:solidFill>
          <a:srgbClr val="00A6CA">
            <a:alpha val="50196"/>
          </a:srgbClr>
        </a:solidFill>
        <a:ln>
          <a:solidFill>
            <a:srgbClr val="00A6CA"/>
          </a:solidFill>
        </a:ln>
      </dgm:spPr>
      <dgm:t>
        <a:bodyPr/>
        <a:lstStyle/>
        <a:p>
          <a:pPr>
            <a:spcAft>
              <a:spcPts val="300"/>
            </a:spcAft>
          </a:pPr>
          <a:r>
            <a:rPr lang="en-GB" sz="900" b="1" dirty="0">
              <a:ln w="3175">
                <a:noFill/>
              </a:ln>
              <a:solidFill>
                <a:srgbClr val="1E335E"/>
              </a:solidFill>
              <a:latin typeface="Arial" panose="020B0604020202020204" pitchFamily="34" charset="0"/>
              <a:cs typeface="Arial" panose="020B0604020202020204" pitchFamily="34" charset="0"/>
            </a:rPr>
            <a:t>Diagnosis</a:t>
          </a:r>
        </a:p>
      </dgm:t>
    </dgm:pt>
    <dgm:pt modelId="{AD5B23EC-8755-6C4C-9C4D-FF0997A0332C}" type="parTrans" cxnId="{7CF41583-251A-6247-AC21-A5A43D44F335}">
      <dgm:prSet/>
      <dgm:spPr/>
      <dgm:t>
        <a:bodyPr/>
        <a:lstStyle/>
        <a:p>
          <a:endParaRPr lang="en-GB" sz="900"/>
        </a:p>
      </dgm:t>
    </dgm:pt>
    <dgm:pt modelId="{9AB87FBF-122E-8A40-B9B5-0BF757CFAFDB}" type="sibTrans" cxnId="{7CF41583-251A-6247-AC21-A5A43D44F335}">
      <dgm:prSet/>
      <dgm:spPr>
        <a:blipFill>
          <a:blip xmlns:r="http://schemas.openxmlformats.org/officeDocument/2006/relationships" r:embed="rId7"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a:solidFill>
            <a:srgbClr val="00A6CA"/>
          </a:solidFill>
        </a:ln>
      </dgm:spPr>
      <dgm:t>
        <a:bodyPr/>
        <a:lstStyle/>
        <a:p>
          <a:endParaRPr lang="en-GB" sz="900"/>
        </a:p>
      </dgm:t>
    </dgm:pt>
    <dgm:pt modelId="{2353A2F8-3F92-4242-8E44-A79AE8627A3F}">
      <dgm:prSet custT="1"/>
      <dgm:spPr>
        <a:solidFill>
          <a:srgbClr val="00A6CA">
            <a:alpha val="50196"/>
          </a:srgbClr>
        </a:solidFill>
        <a:ln>
          <a:solidFill>
            <a:srgbClr val="00A6CA"/>
          </a:solidFill>
        </a:ln>
      </dgm:spPr>
      <dgm:t>
        <a:bodyPr/>
        <a:lstStyle/>
        <a:p>
          <a:pPr>
            <a:spcAft>
              <a:spcPts val="300"/>
            </a:spcAft>
          </a:pPr>
          <a:r>
            <a:rPr lang="en-GB" sz="900" b="1">
              <a:ln w="3175">
                <a:noFill/>
              </a:ln>
              <a:solidFill>
                <a:srgbClr val="1E335E"/>
              </a:solidFill>
              <a:latin typeface="Arial" panose="020B0604020202020204" pitchFamily="34" charset="0"/>
              <a:cs typeface="Arial" panose="020B0604020202020204" pitchFamily="34" charset="0"/>
            </a:rPr>
            <a:t>Prediction and prognosis</a:t>
          </a:r>
        </a:p>
      </dgm:t>
    </dgm:pt>
    <dgm:pt modelId="{C9AA4508-D389-1043-A263-957FCEBD606D}" type="parTrans" cxnId="{8C03B74A-CE4B-D24A-BA13-6D51FD620D37}">
      <dgm:prSet/>
      <dgm:spPr/>
      <dgm:t>
        <a:bodyPr/>
        <a:lstStyle/>
        <a:p>
          <a:endParaRPr lang="en-GB" sz="900"/>
        </a:p>
      </dgm:t>
    </dgm:pt>
    <dgm:pt modelId="{92FD5473-F46A-5E49-8341-D961C0B71077}" type="sibTrans" cxnId="{8C03B74A-CE4B-D24A-BA13-6D51FD620D37}">
      <dgm:prSet/>
      <dgm:spPr>
        <a:blipFill>
          <a:blip xmlns:r="http://schemas.openxmlformats.org/officeDocument/2006/relationships" r:embed="rId8"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a:solidFill>
            <a:srgbClr val="00A6CA"/>
          </a:solidFill>
        </a:ln>
      </dgm:spPr>
      <dgm:t>
        <a:bodyPr/>
        <a:lstStyle/>
        <a:p>
          <a:endParaRPr lang="en-GB" sz="900"/>
        </a:p>
      </dgm:t>
    </dgm:pt>
    <dgm:pt modelId="{40EE7950-190A-8040-A560-80DF102E881B}">
      <dgm:prSet custT="1"/>
      <dgm:spPr>
        <a:solidFill>
          <a:srgbClr val="00A6CA">
            <a:alpha val="50196"/>
          </a:srgbClr>
        </a:solidFill>
        <a:ln>
          <a:solidFill>
            <a:srgbClr val="00A6CA"/>
          </a:solidFill>
        </a:ln>
      </dgm:spPr>
      <dgm:t>
        <a:bodyPr/>
        <a:lstStyle/>
        <a:p>
          <a:pPr>
            <a:spcAft>
              <a:spcPts val="300"/>
            </a:spcAft>
          </a:pPr>
          <a:r>
            <a:rPr lang="en-GB" sz="900" b="1" dirty="0">
              <a:ln w="3175">
                <a:noFill/>
              </a:ln>
              <a:solidFill>
                <a:srgbClr val="1E335E"/>
              </a:solidFill>
              <a:latin typeface="Arial" panose="020B0604020202020204" pitchFamily="34" charset="0"/>
              <a:cs typeface="Arial" panose="020B0604020202020204" pitchFamily="34" charset="0"/>
            </a:rPr>
            <a:t>Therapeutic</a:t>
          </a:r>
        </a:p>
      </dgm:t>
    </dgm:pt>
    <dgm:pt modelId="{AB6CC761-C474-C14C-859F-03DE05777E48}" type="parTrans" cxnId="{D5BC8D93-12A6-D741-8687-7AB7DCB783CE}">
      <dgm:prSet/>
      <dgm:spPr/>
      <dgm:t>
        <a:bodyPr/>
        <a:lstStyle/>
        <a:p>
          <a:endParaRPr lang="en-GB" sz="900"/>
        </a:p>
      </dgm:t>
    </dgm:pt>
    <dgm:pt modelId="{E04F184B-B72E-A847-919B-A540A6A78DFB}" type="sibTrans" cxnId="{D5BC8D93-12A6-D741-8687-7AB7DCB783CE}">
      <dgm:prSet/>
      <dgm:spPr>
        <a:blipFill>
          <a:blip xmlns:r="http://schemas.openxmlformats.org/officeDocument/2006/relationships" r:embed="rId9"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a:solidFill>
            <a:srgbClr val="00A6CA"/>
          </a:solidFill>
        </a:ln>
      </dgm:spPr>
      <dgm:t>
        <a:bodyPr/>
        <a:lstStyle/>
        <a:p>
          <a:endParaRPr lang="en-GB" sz="900"/>
        </a:p>
      </dgm:t>
    </dgm:pt>
    <dgm:pt modelId="{C4749EF1-1C89-0343-96A3-5B6AC2716BC3}">
      <dgm:prSet phldrT="[Text]" custT="1"/>
      <dgm:spPr>
        <a:solidFill>
          <a:srgbClr val="00A6CA">
            <a:alpha val="50196"/>
          </a:srgbClr>
        </a:solidFill>
        <a:ln w="12700">
          <a:solidFill>
            <a:srgbClr val="00A6CA"/>
          </a:solidFill>
        </a:ln>
      </dgm:spPr>
      <dgm:t>
        <a:bodyPr/>
        <a:lstStyle/>
        <a:p>
          <a:pPr>
            <a:spcAft>
              <a:spcPts val="300"/>
            </a:spcAft>
          </a:pPr>
          <a:r>
            <a:rPr lang="en-GB" sz="900" b="1" dirty="0">
              <a:ln w="3175">
                <a:noFill/>
              </a:ln>
              <a:solidFill>
                <a:srgbClr val="1E335E"/>
              </a:solidFill>
              <a:latin typeface="Arial" panose="020B0604020202020204" pitchFamily="34" charset="0"/>
              <a:cs typeface="Arial" panose="020B0604020202020204" pitchFamily="34" charset="0"/>
            </a:rPr>
            <a:t>Screening</a:t>
          </a:r>
        </a:p>
      </dgm:t>
    </dgm:pt>
    <dgm:pt modelId="{6A40DFF5-FD14-F24E-ADDF-71162695BF67}" type="sibTrans" cxnId="{F1491C44-84A1-5746-98CB-BB161E21FA91}">
      <dgm:prSet/>
      <dgm:spPr>
        <a:blipFill>
          <a:blip xmlns:r="http://schemas.openxmlformats.org/officeDocument/2006/relationships" r:embed="rId10"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a:solidFill>
            <a:srgbClr val="00A6CA"/>
          </a:solidFill>
        </a:ln>
      </dgm:spPr>
      <dgm:t>
        <a:bodyPr/>
        <a:lstStyle/>
        <a:p>
          <a:endParaRPr lang="en-GB" sz="900"/>
        </a:p>
      </dgm:t>
    </dgm:pt>
    <dgm:pt modelId="{8DB0502C-4A18-DC4B-A41C-C60AA5F0DCFB}" type="parTrans" cxnId="{F1491C44-84A1-5746-98CB-BB161E21FA91}">
      <dgm:prSet/>
      <dgm:spPr/>
      <dgm:t>
        <a:bodyPr/>
        <a:lstStyle/>
        <a:p>
          <a:endParaRPr lang="en-GB" sz="900"/>
        </a:p>
      </dgm:t>
    </dgm:pt>
    <dgm:pt modelId="{BE35984E-A271-7646-8FDC-A3AEEFC9709B}" type="pres">
      <dgm:prSet presAssocID="{6B20E2CA-A1DD-8942-A90B-D318682A6463}" presName="Name0" presStyleCnt="0">
        <dgm:presLayoutVars>
          <dgm:chMax val="21"/>
          <dgm:chPref val="21"/>
        </dgm:presLayoutVars>
      </dgm:prSet>
      <dgm:spPr/>
    </dgm:pt>
    <dgm:pt modelId="{678BBBF4-4AF0-3543-8B71-BF7CBE0DFF25}" type="pres">
      <dgm:prSet presAssocID="{FC259D4E-FEC7-D843-B7BE-AB80E515C4B0}" presName="text1" presStyleCnt="0"/>
      <dgm:spPr/>
    </dgm:pt>
    <dgm:pt modelId="{D978BCD4-F075-1F45-9F31-B055261D06F1}" type="pres">
      <dgm:prSet presAssocID="{FC259D4E-FEC7-D843-B7BE-AB80E515C4B0}" presName="textRepeatNode" presStyleLbl="alignNode1" presStyleIdx="0" presStyleCnt="9">
        <dgm:presLayoutVars>
          <dgm:chMax val="0"/>
          <dgm:chPref val="0"/>
          <dgm:bulletEnabled val="1"/>
        </dgm:presLayoutVars>
      </dgm:prSet>
      <dgm:spPr/>
    </dgm:pt>
    <dgm:pt modelId="{A74F48B8-0A3B-AC4F-8021-D5D8029EC1AB}" type="pres">
      <dgm:prSet presAssocID="{FC259D4E-FEC7-D843-B7BE-AB80E515C4B0}" presName="textaccent1" presStyleCnt="0"/>
      <dgm:spPr/>
    </dgm:pt>
    <dgm:pt modelId="{71D2D02E-5C3B-1540-8989-D10886744AB8}" type="pres">
      <dgm:prSet presAssocID="{FC259D4E-FEC7-D843-B7BE-AB80E515C4B0}" presName="accentRepeatNode" presStyleLbl="solidAlignAcc1" presStyleIdx="0" presStyleCnt="18"/>
      <dgm:spPr>
        <a:ln>
          <a:solidFill>
            <a:srgbClr val="00A6CA"/>
          </a:solidFill>
        </a:ln>
      </dgm:spPr>
    </dgm:pt>
    <dgm:pt modelId="{25E4E7B7-4D5D-4E44-868D-60F20453D5FD}" type="pres">
      <dgm:prSet presAssocID="{030CD475-1B9B-1C4D-9D5A-ABE1D937E536}" presName="image1" presStyleCnt="0"/>
      <dgm:spPr/>
    </dgm:pt>
    <dgm:pt modelId="{B202CCD8-AF75-3442-8B02-D1FB9386F2F3}" type="pres">
      <dgm:prSet presAssocID="{030CD475-1B9B-1C4D-9D5A-ABE1D937E536}" presName="imageRepeatNode" presStyleLbl="alignAcc1" presStyleIdx="0" presStyleCnt="9"/>
      <dgm:spPr/>
    </dgm:pt>
    <dgm:pt modelId="{A99DD892-621A-DC47-B4A5-D4A5F1A7C337}" type="pres">
      <dgm:prSet presAssocID="{030CD475-1B9B-1C4D-9D5A-ABE1D937E536}" presName="imageaccent1" presStyleCnt="0"/>
      <dgm:spPr/>
    </dgm:pt>
    <dgm:pt modelId="{ED49A234-DCFE-884A-8E02-4FF80094C245}" type="pres">
      <dgm:prSet presAssocID="{030CD475-1B9B-1C4D-9D5A-ABE1D937E536}" presName="accentRepeatNode" presStyleLbl="solidAlignAcc1" presStyleIdx="1" presStyleCnt="18"/>
      <dgm:spPr>
        <a:ln>
          <a:solidFill>
            <a:srgbClr val="00A6CA"/>
          </a:solidFill>
        </a:ln>
      </dgm:spPr>
    </dgm:pt>
    <dgm:pt modelId="{9B93B2DD-4495-894E-B713-F0842F348E59}" type="pres">
      <dgm:prSet presAssocID="{C4749EF1-1C89-0343-96A3-5B6AC2716BC3}" presName="text2" presStyleCnt="0"/>
      <dgm:spPr/>
    </dgm:pt>
    <dgm:pt modelId="{9219290C-2B90-2142-B4CC-CB5CFCEC370D}" type="pres">
      <dgm:prSet presAssocID="{C4749EF1-1C89-0343-96A3-5B6AC2716BC3}" presName="textRepeatNode" presStyleLbl="alignNode1" presStyleIdx="1" presStyleCnt="9">
        <dgm:presLayoutVars>
          <dgm:chMax val="0"/>
          <dgm:chPref val="0"/>
          <dgm:bulletEnabled val="1"/>
        </dgm:presLayoutVars>
      </dgm:prSet>
      <dgm:spPr/>
    </dgm:pt>
    <dgm:pt modelId="{AD681C67-2B10-974D-9971-BBACB0472303}" type="pres">
      <dgm:prSet presAssocID="{C4749EF1-1C89-0343-96A3-5B6AC2716BC3}" presName="textaccent2" presStyleCnt="0"/>
      <dgm:spPr/>
    </dgm:pt>
    <dgm:pt modelId="{D54377BB-A81E-C542-AF01-C2225229E8EB}" type="pres">
      <dgm:prSet presAssocID="{C4749EF1-1C89-0343-96A3-5B6AC2716BC3}" presName="accentRepeatNode" presStyleLbl="solidAlignAcc1" presStyleIdx="2" presStyleCnt="18"/>
      <dgm:spPr>
        <a:ln>
          <a:solidFill>
            <a:srgbClr val="00A6CA"/>
          </a:solidFill>
        </a:ln>
      </dgm:spPr>
    </dgm:pt>
    <dgm:pt modelId="{76BE7797-7167-8147-B874-E3EF87DAED35}" type="pres">
      <dgm:prSet presAssocID="{6A40DFF5-FD14-F24E-ADDF-71162695BF67}" presName="image2" presStyleCnt="0"/>
      <dgm:spPr/>
    </dgm:pt>
    <dgm:pt modelId="{5BA4C499-10CD-8645-B803-4EE2E65CC4F9}" type="pres">
      <dgm:prSet presAssocID="{6A40DFF5-FD14-F24E-ADDF-71162695BF67}" presName="imageRepeatNode" presStyleLbl="alignAcc1" presStyleIdx="1" presStyleCnt="9"/>
      <dgm:spPr/>
    </dgm:pt>
    <dgm:pt modelId="{7570FEE7-A015-0645-B8A3-744DB2EC1F3D}" type="pres">
      <dgm:prSet presAssocID="{6A40DFF5-FD14-F24E-ADDF-71162695BF67}" presName="imageaccent2" presStyleCnt="0"/>
      <dgm:spPr/>
    </dgm:pt>
    <dgm:pt modelId="{A330AE4C-ADE7-3E48-953B-3911380D75EA}" type="pres">
      <dgm:prSet presAssocID="{6A40DFF5-FD14-F24E-ADDF-71162695BF67}" presName="accentRepeatNode" presStyleLbl="solidAlignAcc1" presStyleIdx="3" presStyleCnt="18"/>
      <dgm:spPr>
        <a:ln>
          <a:solidFill>
            <a:srgbClr val="00A6CA"/>
          </a:solidFill>
        </a:ln>
      </dgm:spPr>
    </dgm:pt>
    <dgm:pt modelId="{2941021F-7009-1241-90C9-9B5197E996B8}" type="pres">
      <dgm:prSet presAssocID="{6A9E9B2D-66AB-FF4F-80A8-604A25B4FEAC}" presName="text3" presStyleCnt="0"/>
      <dgm:spPr/>
    </dgm:pt>
    <dgm:pt modelId="{68B2960E-F393-2445-9ED3-4357392F0801}" type="pres">
      <dgm:prSet presAssocID="{6A9E9B2D-66AB-FF4F-80A8-604A25B4FEAC}" presName="textRepeatNode" presStyleLbl="alignNode1" presStyleIdx="2" presStyleCnt="9">
        <dgm:presLayoutVars>
          <dgm:chMax val="0"/>
          <dgm:chPref val="0"/>
          <dgm:bulletEnabled val="1"/>
        </dgm:presLayoutVars>
      </dgm:prSet>
      <dgm:spPr/>
    </dgm:pt>
    <dgm:pt modelId="{7BB34AD0-A32B-CE46-94A9-2EFC2E25703A}" type="pres">
      <dgm:prSet presAssocID="{6A9E9B2D-66AB-FF4F-80A8-604A25B4FEAC}" presName="textaccent3" presStyleCnt="0"/>
      <dgm:spPr/>
    </dgm:pt>
    <dgm:pt modelId="{0C482738-4310-6B4C-A801-278EE3282914}" type="pres">
      <dgm:prSet presAssocID="{6A9E9B2D-66AB-FF4F-80A8-604A25B4FEAC}" presName="accentRepeatNode" presStyleLbl="solidAlignAcc1" presStyleIdx="4" presStyleCnt="18"/>
      <dgm:spPr>
        <a:ln>
          <a:solidFill>
            <a:srgbClr val="00A6CA"/>
          </a:solidFill>
        </a:ln>
      </dgm:spPr>
    </dgm:pt>
    <dgm:pt modelId="{3F3DC76C-E1E7-2440-B9FE-A25DCD375175}" type="pres">
      <dgm:prSet presAssocID="{17B916B3-9C4D-AF40-B65D-BA3457B12322}" presName="image3" presStyleCnt="0"/>
      <dgm:spPr/>
    </dgm:pt>
    <dgm:pt modelId="{10996DFB-5909-FB4F-BAB1-F42551CF5F78}" type="pres">
      <dgm:prSet presAssocID="{17B916B3-9C4D-AF40-B65D-BA3457B12322}" presName="imageRepeatNode" presStyleLbl="alignAcc1" presStyleIdx="2" presStyleCnt="9"/>
      <dgm:spPr/>
    </dgm:pt>
    <dgm:pt modelId="{EABC20B5-5FA0-7944-BC98-9C12D19B27FD}" type="pres">
      <dgm:prSet presAssocID="{17B916B3-9C4D-AF40-B65D-BA3457B12322}" presName="imageaccent3" presStyleCnt="0"/>
      <dgm:spPr/>
    </dgm:pt>
    <dgm:pt modelId="{E9342D27-46E6-D343-B01F-2A41F5230B93}" type="pres">
      <dgm:prSet presAssocID="{17B916B3-9C4D-AF40-B65D-BA3457B12322}" presName="accentRepeatNode" presStyleLbl="solidAlignAcc1" presStyleIdx="5" presStyleCnt="18"/>
      <dgm:spPr>
        <a:ln>
          <a:solidFill>
            <a:srgbClr val="00A6CA"/>
          </a:solidFill>
        </a:ln>
      </dgm:spPr>
    </dgm:pt>
    <dgm:pt modelId="{6193090B-4D7D-2E4A-B908-1B4A9A008712}" type="pres">
      <dgm:prSet presAssocID="{7D0BA5DC-8C1E-BE4A-9611-A6F1239301B5}" presName="text4" presStyleCnt="0"/>
      <dgm:spPr/>
    </dgm:pt>
    <dgm:pt modelId="{EE4220F8-4E6A-B44E-990E-AB72EE9F08D6}" type="pres">
      <dgm:prSet presAssocID="{7D0BA5DC-8C1E-BE4A-9611-A6F1239301B5}" presName="textRepeatNode" presStyleLbl="alignNode1" presStyleIdx="3" presStyleCnt="9">
        <dgm:presLayoutVars>
          <dgm:chMax val="0"/>
          <dgm:chPref val="0"/>
          <dgm:bulletEnabled val="1"/>
        </dgm:presLayoutVars>
      </dgm:prSet>
      <dgm:spPr/>
    </dgm:pt>
    <dgm:pt modelId="{E8894A6A-7BF1-DA46-9A11-9E4172B39DA8}" type="pres">
      <dgm:prSet presAssocID="{7D0BA5DC-8C1E-BE4A-9611-A6F1239301B5}" presName="textaccent4" presStyleCnt="0"/>
      <dgm:spPr/>
    </dgm:pt>
    <dgm:pt modelId="{B76C7EC5-7FA5-934F-8ECD-BC963A5C29F4}" type="pres">
      <dgm:prSet presAssocID="{7D0BA5DC-8C1E-BE4A-9611-A6F1239301B5}" presName="accentRepeatNode" presStyleLbl="solidAlignAcc1" presStyleIdx="6" presStyleCnt="18"/>
      <dgm:spPr>
        <a:ln>
          <a:solidFill>
            <a:srgbClr val="00A6CA"/>
          </a:solidFill>
        </a:ln>
      </dgm:spPr>
    </dgm:pt>
    <dgm:pt modelId="{2C627A14-9B9B-FD4C-987D-6EB10A6F42E1}" type="pres">
      <dgm:prSet presAssocID="{E1034BD4-A2DB-C441-954E-07FD859194B9}" presName="image4" presStyleCnt="0"/>
      <dgm:spPr/>
    </dgm:pt>
    <dgm:pt modelId="{0FB41C29-34D9-3F41-A5C2-C44A2934DCF3}" type="pres">
      <dgm:prSet presAssocID="{E1034BD4-A2DB-C441-954E-07FD859194B9}" presName="imageRepeatNode" presStyleLbl="alignAcc1" presStyleIdx="3" presStyleCnt="9"/>
      <dgm:spPr/>
    </dgm:pt>
    <dgm:pt modelId="{E08AC98E-F0E6-8B44-A162-F208467280C2}" type="pres">
      <dgm:prSet presAssocID="{E1034BD4-A2DB-C441-954E-07FD859194B9}" presName="imageaccent4" presStyleCnt="0"/>
      <dgm:spPr/>
    </dgm:pt>
    <dgm:pt modelId="{83FB2C75-9966-4947-A606-EDE06544493C}" type="pres">
      <dgm:prSet presAssocID="{E1034BD4-A2DB-C441-954E-07FD859194B9}" presName="accentRepeatNode" presStyleLbl="solidAlignAcc1" presStyleIdx="7" presStyleCnt="18"/>
      <dgm:spPr>
        <a:ln>
          <a:solidFill>
            <a:srgbClr val="00A6CA"/>
          </a:solidFill>
        </a:ln>
      </dgm:spPr>
    </dgm:pt>
    <dgm:pt modelId="{6ACC2734-5252-A145-9A02-204D459FC6C3}" type="pres">
      <dgm:prSet presAssocID="{963DBA4C-8197-1E45-91D8-D7999F406D25}" presName="text5" presStyleCnt="0"/>
      <dgm:spPr/>
    </dgm:pt>
    <dgm:pt modelId="{871D5D82-DD62-0E41-A432-2C6D6B4CFDA5}" type="pres">
      <dgm:prSet presAssocID="{963DBA4C-8197-1E45-91D8-D7999F406D25}" presName="textRepeatNode" presStyleLbl="alignNode1" presStyleIdx="4" presStyleCnt="9">
        <dgm:presLayoutVars>
          <dgm:chMax val="0"/>
          <dgm:chPref val="0"/>
          <dgm:bulletEnabled val="1"/>
        </dgm:presLayoutVars>
      </dgm:prSet>
      <dgm:spPr/>
    </dgm:pt>
    <dgm:pt modelId="{240790FF-BA6C-A943-88B0-C08929337E62}" type="pres">
      <dgm:prSet presAssocID="{963DBA4C-8197-1E45-91D8-D7999F406D25}" presName="textaccent5" presStyleCnt="0"/>
      <dgm:spPr/>
    </dgm:pt>
    <dgm:pt modelId="{D0F73A50-603C-8940-BB29-A31883D03A8D}" type="pres">
      <dgm:prSet presAssocID="{963DBA4C-8197-1E45-91D8-D7999F406D25}" presName="accentRepeatNode" presStyleLbl="solidAlignAcc1" presStyleIdx="8" presStyleCnt="18"/>
      <dgm:spPr>
        <a:ln>
          <a:solidFill>
            <a:srgbClr val="00A6CA"/>
          </a:solidFill>
        </a:ln>
      </dgm:spPr>
    </dgm:pt>
    <dgm:pt modelId="{0E644924-8A7C-9E4C-BDC2-666DA45927CA}" type="pres">
      <dgm:prSet presAssocID="{A7E8881C-E725-8C4D-A213-7845C5FB742A}" presName="image5" presStyleCnt="0"/>
      <dgm:spPr/>
    </dgm:pt>
    <dgm:pt modelId="{DD51CEC6-A2CA-ED46-9B6A-13C28D40F798}" type="pres">
      <dgm:prSet presAssocID="{A7E8881C-E725-8C4D-A213-7845C5FB742A}" presName="imageRepeatNode" presStyleLbl="alignAcc1" presStyleIdx="4" presStyleCnt="9"/>
      <dgm:spPr/>
    </dgm:pt>
    <dgm:pt modelId="{8C13C820-B143-8F4F-8179-CEBF9027BD3A}" type="pres">
      <dgm:prSet presAssocID="{A7E8881C-E725-8C4D-A213-7845C5FB742A}" presName="imageaccent5" presStyleCnt="0"/>
      <dgm:spPr/>
    </dgm:pt>
    <dgm:pt modelId="{32997002-D05F-A84B-8DA3-FDD8DD71DB60}" type="pres">
      <dgm:prSet presAssocID="{A7E8881C-E725-8C4D-A213-7845C5FB742A}" presName="accentRepeatNode" presStyleLbl="solidAlignAcc1" presStyleIdx="9" presStyleCnt="18"/>
      <dgm:spPr>
        <a:ln>
          <a:solidFill>
            <a:srgbClr val="00A6CA"/>
          </a:solidFill>
        </a:ln>
      </dgm:spPr>
    </dgm:pt>
    <dgm:pt modelId="{1E5654E4-035B-2B4F-BE74-C4ACC56E5A16}" type="pres">
      <dgm:prSet presAssocID="{B2D0228F-AB7D-F447-A31B-844AF3B65DF0}" presName="text6" presStyleCnt="0"/>
      <dgm:spPr/>
    </dgm:pt>
    <dgm:pt modelId="{9FEEA20D-2BBD-4549-953C-37FC46700C58}" type="pres">
      <dgm:prSet presAssocID="{B2D0228F-AB7D-F447-A31B-844AF3B65DF0}" presName="textRepeatNode" presStyleLbl="alignNode1" presStyleIdx="5" presStyleCnt="9">
        <dgm:presLayoutVars>
          <dgm:chMax val="0"/>
          <dgm:chPref val="0"/>
          <dgm:bulletEnabled val="1"/>
        </dgm:presLayoutVars>
      </dgm:prSet>
      <dgm:spPr/>
    </dgm:pt>
    <dgm:pt modelId="{9F84E4DC-7F76-7149-8EE9-77ABDCE9D0A9}" type="pres">
      <dgm:prSet presAssocID="{B2D0228F-AB7D-F447-A31B-844AF3B65DF0}" presName="textaccent6" presStyleCnt="0"/>
      <dgm:spPr/>
    </dgm:pt>
    <dgm:pt modelId="{77930D3D-294C-2649-BFBC-34609586AED8}" type="pres">
      <dgm:prSet presAssocID="{B2D0228F-AB7D-F447-A31B-844AF3B65DF0}" presName="accentRepeatNode" presStyleLbl="solidAlignAcc1" presStyleIdx="10" presStyleCnt="18"/>
      <dgm:spPr>
        <a:ln>
          <a:solidFill>
            <a:srgbClr val="00A6CA"/>
          </a:solidFill>
        </a:ln>
      </dgm:spPr>
    </dgm:pt>
    <dgm:pt modelId="{42410A1F-FE1F-484B-88D5-0C7263DE0486}" type="pres">
      <dgm:prSet presAssocID="{A9890157-59C2-0846-A774-492B2F1B793D}" presName="image6" presStyleCnt="0"/>
      <dgm:spPr/>
    </dgm:pt>
    <dgm:pt modelId="{E1B62A78-6F76-1F46-A8D3-CB37AC970219}" type="pres">
      <dgm:prSet presAssocID="{A9890157-59C2-0846-A774-492B2F1B793D}" presName="imageRepeatNode" presStyleLbl="alignAcc1" presStyleIdx="5" presStyleCnt="9"/>
      <dgm:spPr/>
    </dgm:pt>
    <dgm:pt modelId="{1F2F01BA-0B27-6B42-89C8-D4B09136092F}" type="pres">
      <dgm:prSet presAssocID="{A9890157-59C2-0846-A774-492B2F1B793D}" presName="imageaccent6" presStyleCnt="0"/>
      <dgm:spPr/>
    </dgm:pt>
    <dgm:pt modelId="{58D74504-98DC-4043-A3DE-7D4BF1B8D036}" type="pres">
      <dgm:prSet presAssocID="{A9890157-59C2-0846-A774-492B2F1B793D}" presName="accentRepeatNode" presStyleLbl="solidAlignAcc1" presStyleIdx="11" presStyleCnt="18"/>
      <dgm:spPr>
        <a:ln>
          <a:solidFill>
            <a:srgbClr val="00A6CA"/>
          </a:solidFill>
        </a:ln>
      </dgm:spPr>
    </dgm:pt>
    <dgm:pt modelId="{AFEADE18-940D-CD44-8F42-C6664343C614}" type="pres">
      <dgm:prSet presAssocID="{B38BD85C-A1FF-1A42-86EC-D2BFBF04A6B9}" presName="text7" presStyleCnt="0"/>
      <dgm:spPr/>
    </dgm:pt>
    <dgm:pt modelId="{FF404BD8-3BFD-2F4F-AB28-F913DC1335D4}" type="pres">
      <dgm:prSet presAssocID="{B38BD85C-A1FF-1A42-86EC-D2BFBF04A6B9}" presName="textRepeatNode" presStyleLbl="alignNode1" presStyleIdx="6" presStyleCnt="9">
        <dgm:presLayoutVars>
          <dgm:chMax val="0"/>
          <dgm:chPref val="0"/>
          <dgm:bulletEnabled val="1"/>
        </dgm:presLayoutVars>
      </dgm:prSet>
      <dgm:spPr/>
    </dgm:pt>
    <dgm:pt modelId="{B3CE49E5-EB34-9142-98E3-D9F8EF6208A2}" type="pres">
      <dgm:prSet presAssocID="{B38BD85C-A1FF-1A42-86EC-D2BFBF04A6B9}" presName="textaccent7" presStyleCnt="0"/>
      <dgm:spPr/>
    </dgm:pt>
    <dgm:pt modelId="{2BB0AC43-0DE1-2A48-B940-8E97E69AA924}" type="pres">
      <dgm:prSet presAssocID="{B38BD85C-A1FF-1A42-86EC-D2BFBF04A6B9}" presName="accentRepeatNode" presStyleLbl="solidAlignAcc1" presStyleIdx="12" presStyleCnt="18"/>
      <dgm:spPr>
        <a:ln>
          <a:solidFill>
            <a:srgbClr val="00A6CA"/>
          </a:solidFill>
        </a:ln>
      </dgm:spPr>
    </dgm:pt>
    <dgm:pt modelId="{185B166C-318E-5947-B51D-C3E79536AA2A}" type="pres">
      <dgm:prSet presAssocID="{9AB87FBF-122E-8A40-B9B5-0BF757CFAFDB}" presName="image7" presStyleCnt="0"/>
      <dgm:spPr/>
    </dgm:pt>
    <dgm:pt modelId="{8D297FD7-D494-CB43-BAD4-52ED1A810EC4}" type="pres">
      <dgm:prSet presAssocID="{9AB87FBF-122E-8A40-B9B5-0BF757CFAFDB}" presName="imageRepeatNode" presStyleLbl="alignAcc1" presStyleIdx="6" presStyleCnt="9"/>
      <dgm:spPr/>
    </dgm:pt>
    <dgm:pt modelId="{5713126D-65D2-B343-8D0B-58888A921AE0}" type="pres">
      <dgm:prSet presAssocID="{9AB87FBF-122E-8A40-B9B5-0BF757CFAFDB}" presName="imageaccent7" presStyleCnt="0"/>
      <dgm:spPr/>
    </dgm:pt>
    <dgm:pt modelId="{9CE3E1BF-61BA-D640-B411-B9E6EB056FCE}" type="pres">
      <dgm:prSet presAssocID="{9AB87FBF-122E-8A40-B9B5-0BF757CFAFDB}" presName="accentRepeatNode" presStyleLbl="solidAlignAcc1" presStyleIdx="13" presStyleCnt="18"/>
      <dgm:spPr>
        <a:ln>
          <a:solidFill>
            <a:srgbClr val="00A6CA"/>
          </a:solidFill>
        </a:ln>
      </dgm:spPr>
    </dgm:pt>
    <dgm:pt modelId="{D52EB360-7CE9-4D4B-BED1-AA3CF425ABFE}" type="pres">
      <dgm:prSet presAssocID="{2353A2F8-3F92-4242-8E44-A79AE8627A3F}" presName="text8" presStyleCnt="0"/>
      <dgm:spPr/>
    </dgm:pt>
    <dgm:pt modelId="{85977438-ABD2-E64F-B798-C1735AD61E54}" type="pres">
      <dgm:prSet presAssocID="{2353A2F8-3F92-4242-8E44-A79AE8627A3F}" presName="textRepeatNode" presStyleLbl="alignNode1" presStyleIdx="7" presStyleCnt="9">
        <dgm:presLayoutVars>
          <dgm:chMax val="0"/>
          <dgm:chPref val="0"/>
          <dgm:bulletEnabled val="1"/>
        </dgm:presLayoutVars>
      </dgm:prSet>
      <dgm:spPr/>
    </dgm:pt>
    <dgm:pt modelId="{A44C9F5C-8931-B343-ADA4-A47F2861915A}" type="pres">
      <dgm:prSet presAssocID="{2353A2F8-3F92-4242-8E44-A79AE8627A3F}" presName="textaccent8" presStyleCnt="0"/>
      <dgm:spPr/>
    </dgm:pt>
    <dgm:pt modelId="{01FC39AD-4AB9-5045-846B-762014FC465B}" type="pres">
      <dgm:prSet presAssocID="{2353A2F8-3F92-4242-8E44-A79AE8627A3F}" presName="accentRepeatNode" presStyleLbl="solidAlignAcc1" presStyleIdx="14" presStyleCnt="18"/>
      <dgm:spPr>
        <a:ln>
          <a:solidFill>
            <a:srgbClr val="00A6CA"/>
          </a:solidFill>
        </a:ln>
      </dgm:spPr>
    </dgm:pt>
    <dgm:pt modelId="{482A0D82-37CB-C54A-B3C6-611790A65742}" type="pres">
      <dgm:prSet presAssocID="{92FD5473-F46A-5E49-8341-D961C0B71077}" presName="image8" presStyleCnt="0"/>
      <dgm:spPr/>
    </dgm:pt>
    <dgm:pt modelId="{24D90DD2-12EF-2A46-BA9C-5092E90B1492}" type="pres">
      <dgm:prSet presAssocID="{92FD5473-F46A-5E49-8341-D961C0B71077}" presName="imageRepeatNode" presStyleLbl="alignAcc1" presStyleIdx="7" presStyleCnt="9"/>
      <dgm:spPr/>
    </dgm:pt>
    <dgm:pt modelId="{921E9476-8947-D846-A917-F3719DB650A4}" type="pres">
      <dgm:prSet presAssocID="{92FD5473-F46A-5E49-8341-D961C0B71077}" presName="imageaccent8" presStyleCnt="0"/>
      <dgm:spPr/>
    </dgm:pt>
    <dgm:pt modelId="{331C59CF-EBA3-7F40-83DE-6AC95373AD1F}" type="pres">
      <dgm:prSet presAssocID="{92FD5473-F46A-5E49-8341-D961C0B71077}" presName="accentRepeatNode" presStyleLbl="solidAlignAcc1" presStyleIdx="15" presStyleCnt="18"/>
      <dgm:spPr>
        <a:ln>
          <a:solidFill>
            <a:srgbClr val="00A6CA"/>
          </a:solidFill>
        </a:ln>
      </dgm:spPr>
    </dgm:pt>
    <dgm:pt modelId="{58A7034E-BA93-CD42-AD04-C016E3119A6A}" type="pres">
      <dgm:prSet presAssocID="{40EE7950-190A-8040-A560-80DF102E881B}" presName="text9" presStyleCnt="0"/>
      <dgm:spPr/>
    </dgm:pt>
    <dgm:pt modelId="{495076A6-9213-4341-B243-D2F722F80912}" type="pres">
      <dgm:prSet presAssocID="{40EE7950-190A-8040-A560-80DF102E881B}" presName="textRepeatNode" presStyleLbl="alignNode1" presStyleIdx="8" presStyleCnt="9">
        <dgm:presLayoutVars>
          <dgm:chMax val="0"/>
          <dgm:chPref val="0"/>
          <dgm:bulletEnabled val="1"/>
        </dgm:presLayoutVars>
      </dgm:prSet>
      <dgm:spPr/>
    </dgm:pt>
    <dgm:pt modelId="{EDECF3F4-90D0-5F47-B283-ADF24A81CE08}" type="pres">
      <dgm:prSet presAssocID="{40EE7950-190A-8040-A560-80DF102E881B}" presName="textaccent9" presStyleCnt="0"/>
      <dgm:spPr/>
    </dgm:pt>
    <dgm:pt modelId="{B08E02D3-8B58-3945-BB3A-342DE433F369}" type="pres">
      <dgm:prSet presAssocID="{40EE7950-190A-8040-A560-80DF102E881B}" presName="accentRepeatNode" presStyleLbl="solidAlignAcc1" presStyleIdx="16" presStyleCnt="18"/>
      <dgm:spPr>
        <a:ln>
          <a:solidFill>
            <a:srgbClr val="00A6CA"/>
          </a:solidFill>
        </a:ln>
      </dgm:spPr>
    </dgm:pt>
    <dgm:pt modelId="{7B45556B-5DAA-DF45-AB63-0D99F6AB580B}" type="pres">
      <dgm:prSet presAssocID="{E04F184B-B72E-A847-919B-A540A6A78DFB}" presName="image9" presStyleCnt="0"/>
      <dgm:spPr/>
    </dgm:pt>
    <dgm:pt modelId="{8945F633-30CC-6C43-9E1E-D228FF862A2A}" type="pres">
      <dgm:prSet presAssocID="{E04F184B-B72E-A847-919B-A540A6A78DFB}" presName="imageRepeatNode" presStyleLbl="alignAcc1" presStyleIdx="8" presStyleCnt="9"/>
      <dgm:spPr/>
    </dgm:pt>
    <dgm:pt modelId="{564B123E-7941-9C4C-8EFD-CF72BDDD76A5}" type="pres">
      <dgm:prSet presAssocID="{E04F184B-B72E-A847-919B-A540A6A78DFB}" presName="imageaccent9" presStyleCnt="0"/>
      <dgm:spPr/>
    </dgm:pt>
    <dgm:pt modelId="{306CF60D-DD6D-DD4D-9E13-B36FD5B3292E}" type="pres">
      <dgm:prSet presAssocID="{E04F184B-B72E-A847-919B-A540A6A78DFB}" presName="accentRepeatNode" presStyleLbl="solidAlignAcc1" presStyleIdx="17" presStyleCnt="18"/>
      <dgm:spPr>
        <a:ln>
          <a:solidFill>
            <a:srgbClr val="00A6CA"/>
          </a:solidFill>
        </a:ln>
      </dgm:spPr>
    </dgm:pt>
  </dgm:ptLst>
  <dgm:cxnLst>
    <dgm:cxn modelId="{6AC5B600-2AFA-A74A-8C12-CD3BFC3190C0}" type="presOf" srcId="{030CD475-1B9B-1C4D-9D5A-ABE1D937E536}" destId="{B202CCD8-AF75-3442-8B02-D1FB9386F2F3}" srcOrd="0" destOrd="0" presId="urn:microsoft.com/office/officeart/2008/layout/HexagonCluster"/>
    <dgm:cxn modelId="{06E7DA04-5CC9-524D-B83F-F65C3C9254ED}" type="presOf" srcId="{963DBA4C-8197-1E45-91D8-D7999F406D25}" destId="{871D5D82-DD62-0E41-A432-2C6D6B4CFDA5}" srcOrd="0" destOrd="0" presId="urn:microsoft.com/office/officeart/2008/layout/HexagonCluster"/>
    <dgm:cxn modelId="{8ADEFA12-8C58-6F41-AA75-7EDD389E5586}" type="presOf" srcId="{9AB87FBF-122E-8A40-B9B5-0BF757CFAFDB}" destId="{8D297FD7-D494-CB43-BAD4-52ED1A810EC4}" srcOrd="0" destOrd="0" presId="urn:microsoft.com/office/officeart/2008/layout/HexagonCluster"/>
    <dgm:cxn modelId="{4FFCC726-C4C6-FC46-B03C-58767A8C4258}" type="presOf" srcId="{E1034BD4-A2DB-C441-954E-07FD859194B9}" destId="{0FB41C29-34D9-3F41-A5C2-C44A2934DCF3}" srcOrd="0" destOrd="0" presId="urn:microsoft.com/office/officeart/2008/layout/HexagonCluster"/>
    <dgm:cxn modelId="{9C8C1536-38D4-1249-944B-F797669BF80B}" type="presOf" srcId="{17B916B3-9C4D-AF40-B65D-BA3457B12322}" destId="{10996DFB-5909-FB4F-BAB1-F42551CF5F78}" srcOrd="0" destOrd="0" presId="urn:microsoft.com/office/officeart/2008/layout/HexagonCluster"/>
    <dgm:cxn modelId="{B7287738-B4E8-634F-81D5-C481131AD1BF}" type="presOf" srcId="{40EE7950-190A-8040-A560-80DF102E881B}" destId="{495076A6-9213-4341-B243-D2F722F80912}" srcOrd="0" destOrd="0" presId="urn:microsoft.com/office/officeart/2008/layout/HexagonCluster"/>
    <dgm:cxn modelId="{F1491C44-84A1-5746-98CB-BB161E21FA91}" srcId="{6B20E2CA-A1DD-8942-A90B-D318682A6463}" destId="{C4749EF1-1C89-0343-96A3-5B6AC2716BC3}" srcOrd="1" destOrd="0" parTransId="{8DB0502C-4A18-DC4B-A41C-C60AA5F0DCFB}" sibTransId="{6A40DFF5-FD14-F24E-ADDF-71162695BF67}"/>
    <dgm:cxn modelId="{8C03B74A-CE4B-D24A-BA13-6D51FD620D37}" srcId="{6B20E2CA-A1DD-8942-A90B-D318682A6463}" destId="{2353A2F8-3F92-4242-8E44-A79AE8627A3F}" srcOrd="7" destOrd="0" parTransId="{C9AA4508-D389-1043-A263-957FCEBD606D}" sibTransId="{92FD5473-F46A-5E49-8341-D961C0B71077}"/>
    <dgm:cxn modelId="{FB54F04E-EEC0-7A42-A115-A757E65C2332}" type="presOf" srcId="{6A40DFF5-FD14-F24E-ADDF-71162695BF67}" destId="{5BA4C499-10CD-8645-B803-4EE2E65CC4F9}" srcOrd="0" destOrd="0" presId="urn:microsoft.com/office/officeart/2008/layout/HexagonCluster"/>
    <dgm:cxn modelId="{18F71B51-FA22-FA42-8CC3-DFF0841CFD6D}" type="presOf" srcId="{92FD5473-F46A-5E49-8341-D961C0B71077}" destId="{24D90DD2-12EF-2A46-BA9C-5092E90B1492}" srcOrd="0" destOrd="0" presId="urn:microsoft.com/office/officeart/2008/layout/HexagonCluster"/>
    <dgm:cxn modelId="{6E488451-3280-E74D-BA67-BCF08D6F603E}" type="presOf" srcId="{A7E8881C-E725-8C4D-A213-7845C5FB742A}" destId="{DD51CEC6-A2CA-ED46-9B6A-13C28D40F798}" srcOrd="0" destOrd="0" presId="urn:microsoft.com/office/officeart/2008/layout/HexagonCluster"/>
    <dgm:cxn modelId="{CDCCA858-2A51-0140-B9A1-2BA217F75068}" srcId="{6B20E2CA-A1DD-8942-A90B-D318682A6463}" destId="{B2D0228F-AB7D-F447-A31B-844AF3B65DF0}" srcOrd="5" destOrd="0" parTransId="{6D22B779-C081-F54E-8865-F7280462F15C}" sibTransId="{A9890157-59C2-0846-A774-492B2F1B793D}"/>
    <dgm:cxn modelId="{8A385F60-3F39-4F49-8301-38679AE4AC81}" type="presOf" srcId="{A9890157-59C2-0846-A774-492B2F1B793D}" destId="{E1B62A78-6F76-1F46-A8D3-CB37AC970219}" srcOrd="0" destOrd="0" presId="urn:microsoft.com/office/officeart/2008/layout/HexagonCluster"/>
    <dgm:cxn modelId="{5FD21B69-5DE7-5641-A6AE-3F2A8809DAC2}" type="presOf" srcId="{C4749EF1-1C89-0343-96A3-5B6AC2716BC3}" destId="{9219290C-2B90-2142-B4CC-CB5CFCEC370D}" srcOrd="0" destOrd="0" presId="urn:microsoft.com/office/officeart/2008/layout/HexagonCluster"/>
    <dgm:cxn modelId="{C168F47B-DBBE-2641-A486-21ACAD235BA8}" srcId="{6B20E2CA-A1DD-8942-A90B-D318682A6463}" destId="{7D0BA5DC-8C1E-BE4A-9611-A6F1239301B5}" srcOrd="3" destOrd="0" parTransId="{E11D9C09-794B-EE47-9825-8A6468C01455}" sibTransId="{E1034BD4-A2DB-C441-954E-07FD859194B9}"/>
    <dgm:cxn modelId="{7CF41583-251A-6247-AC21-A5A43D44F335}" srcId="{6B20E2CA-A1DD-8942-A90B-D318682A6463}" destId="{B38BD85C-A1FF-1A42-86EC-D2BFBF04A6B9}" srcOrd="6" destOrd="0" parTransId="{AD5B23EC-8755-6C4C-9C4D-FF0997A0332C}" sibTransId="{9AB87FBF-122E-8A40-B9B5-0BF757CFAFDB}"/>
    <dgm:cxn modelId="{D5BC8D93-12A6-D741-8687-7AB7DCB783CE}" srcId="{6B20E2CA-A1DD-8942-A90B-D318682A6463}" destId="{40EE7950-190A-8040-A560-80DF102E881B}" srcOrd="8" destOrd="0" parTransId="{AB6CC761-C474-C14C-859F-03DE05777E48}" sibTransId="{E04F184B-B72E-A847-919B-A540A6A78DFB}"/>
    <dgm:cxn modelId="{C19C26A8-3872-B849-A970-30D6E334A384}" srcId="{6B20E2CA-A1DD-8942-A90B-D318682A6463}" destId="{FC259D4E-FEC7-D843-B7BE-AB80E515C4B0}" srcOrd="0" destOrd="0" parTransId="{841AB5C5-E2F9-2A4E-8C08-EFAD1DD7E985}" sibTransId="{030CD475-1B9B-1C4D-9D5A-ABE1D937E536}"/>
    <dgm:cxn modelId="{91C956AC-1C38-5340-B693-BB447FB1EF29}" type="presOf" srcId="{7D0BA5DC-8C1E-BE4A-9611-A6F1239301B5}" destId="{EE4220F8-4E6A-B44E-990E-AB72EE9F08D6}" srcOrd="0" destOrd="0" presId="urn:microsoft.com/office/officeart/2008/layout/HexagonCluster"/>
    <dgm:cxn modelId="{BDF975B3-7B46-C24A-AEC8-523B4BF06C5B}" type="presOf" srcId="{2353A2F8-3F92-4242-8E44-A79AE8627A3F}" destId="{85977438-ABD2-E64F-B798-C1735AD61E54}" srcOrd="0" destOrd="0" presId="urn:microsoft.com/office/officeart/2008/layout/HexagonCluster"/>
    <dgm:cxn modelId="{986922B6-AE54-9743-975E-FF5BA5B6CB9E}" type="presOf" srcId="{6A9E9B2D-66AB-FF4F-80A8-604A25B4FEAC}" destId="{68B2960E-F393-2445-9ED3-4357392F0801}" srcOrd="0" destOrd="0" presId="urn:microsoft.com/office/officeart/2008/layout/HexagonCluster"/>
    <dgm:cxn modelId="{991B43B8-633E-F941-AB9A-8E52B517BFE2}" type="presOf" srcId="{B2D0228F-AB7D-F447-A31B-844AF3B65DF0}" destId="{9FEEA20D-2BBD-4549-953C-37FC46700C58}" srcOrd="0" destOrd="0" presId="urn:microsoft.com/office/officeart/2008/layout/HexagonCluster"/>
    <dgm:cxn modelId="{52353EBA-3AF3-5243-857E-63324BED09C0}" type="presOf" srcId="{E04F184B-B72E-A847-919B-A540A6A78DFB}" destId="{8945F633-30CC-6C43-9E1E-D228FF862A2A}" srcOrd="0" destOrd="0" presId="urn:microsoft.com/office/officeart/2008/layout/HexagonCluster"/>
    <dgm:cxn modelId="{47E5C4C2-43BB-4F4A-9B4E-F23F8A1707AD}" srcId="{6B20E2CA-A1DD-8942-A90B-D318682A6463}" destId="{963DBA4C-8197-1E45-91D8-D7999F406D25}" srcOrd="4" destOrd="0" parTransId="{7F5D60C7-D726-7B4E-B2CD-2B5546746040}" sibTransId="{A7E8881C-E725-8C4D-A213-7845C5FB742A}"/>
    <dgm:cxn modelId="{21C960E6-2B11-704C-9827-892BB4656374}" type="presOf" srcId="{6B20E2CA-A1DD-8942-A90B-D318682A6463}" destId="{BE35984E-A271-7646-8FDC-A3AEEFC9709B}" srcOrd="0" destOrd="0" presId="urn:microsoft.com/office/officeart/2008/layout/HexagonCluster"/>
    <dgm:cxn modelId="{FA4285EB-2285-FB46-A897-A224BF1C9722}" type="presOf" srcId="{FC259D4E-FEC7-D843-B7BE-AB80E515C4B0}" destId="{D978BCD4-F075-1F45-9F31-B055261D06F1}" srcOrd="0" destOrd="0" presId="urn:microsoft.com/office/officeart/2008/layout/HexagonCluster"/>
    <dgm:cxn modelId="{12D0AFEE-D588-4B4F-839B-B15E7E4F9669}" srcId="{6B20E2CA-A1DD-8942-A90B-D318682A6463}" destId="{6A9E9B2D-66AB-FF4F-80A8-604A25B4FEAC}" srcOrd="2" destOrd="0" parTransId="{3ED5C94A-16B3-B748-A57E-7862628ABE68}" sibTransId="{17B916B3-9C4D-AF40-B65D-BA3457B12322}"/>
    <dgm:cxn modelId="{AD941DF3-1887-284B-87ED-E6ADD57ED3F4}" type="presOf" srcId="{B38BD85C-A1FF-1A42-86EC-D2BFBF04A6B9}" destId="{FF404BD8-3BFD-2F4F-AB28-F913DC1335D4}" srcOrd="0" destOrd="0" presId="urn:microsoft.com/office/officeart/2008/layout/HexagonCluster"/>
    <dgm:cxn modelId="{4298C718-A04C-9248-9DE0-B97AC13057CA}" type="presParOf" srcId="{BE35984E-A271-7646-8FDC-A3AEEFC9709B}" destId="{678BBBF4-4AF0-3543-8B71-BF7CBE0DFF25}" srcOrd="0" destOrd="0" presId="urn:microsoft.com/office/officeart/2008/layout/HexagonCluster"/>
    <dgm:cxn modelId="{E2532D6C-2F46-3C42-90F0-12E4604FE31F}" type="presParOf" srcId="{678BBBF4-4AF0-3543-8B71-BF7CBE0DFF25}" destId="{D978BCD4-F075-1F45-9F31-B055261D06F1}" srcOrd="0" destOrd="0" presId="urn:microsoft.com/office/officeart/2008/layout/HexagonCluster"/>
    <dgm:cxn modelId="{2F80515C-CDEC-9041-AFD5-CF9BFA44A04F}" type="presParOf" srcId="{BE35984E-A271-7646-8FDC-A3AEEFC9709B}" destId="{A74F48B8-0A3B-AC4F-8021-D5D8029EC1AB}" srcOrd="1" destOrd="0" presId="urn:microsoft.com/office/officeart/2008/layout/HexagonCluster"/>
    <dgm:cxn modelId="{CEDE5AFD-60E5-7643-AFE1-6FAFA182635F}" type="presParOf" srcId="{A74F48B8-0A3B-AC4F-8021-D5D8029EC1AB}" destId="{71D2D02E-5C3B-1540-8989-D10886744AB8}" srcOrd="0" destOrd="0" presId="urn:microsoft.com/office/officeart/2008/layout/HexagonCluster"/>
    <dgm:cxn modelId="{BD54E725-5585-1E4E-8DC6-0E75D2C61CF3}" type="presParOf" srcId="{BE35984E-A271-7646-8FDC-A3AEEFC9709B}" destId="{25E4E7B7-4D5D-4E44-868D-60F20453D5FD}" srcOrd="2" destOrd="0" presId="urn:microsoft.com/office/officeart/2008/layout/HexagonCluster"/>
    <dgm:cxn modelId="{5BCC509A-5750-E14E-8214-B1A2891C6F2D}" type="presParOf" srcId="{25E4E7B7-4D5D-4E44-868D-60F20453D5FD}" destId="{B202CCD8-AF75-3442-8B02-D1FB9386F2F3}" srcOrd="0" destOrd="0" presId="urn:microsoft.com/office/officeart/2008/layout/HexagonCluster"/>
    <dgm:cxn modelId="{8BD53D33-D966-DC4C-80B0-D30535F9EE9C}" type="presParOf" srcId="{BE35984E-A271-7646-8FDC-A3AEEFC9709B}" destId="{A99DD892-621A-DC47-B4A5-D4A5F1A7C337}" srcOrd="3" destOrd="0" presId="urn:microsoft.com/office/officeart/2008/layout/HexagonCluster"/>
    <dgm:cxn modelId="{46257443-6FC7-1342-A010-CCDA4B82313E}" type="presParOf" srcId="{A99DD892-621A-DC47-B4A5-D4A5F1A7C337}" destId="{ED49A234-DCFE-884A-8E02-4FF80094C245}" srcOrd="0" destOrd="0" presId="urn:microsoft.com/office/officeart/2008/layout/HexagonCluster"/>
    <dgm:cxn modelId="{724BAEFD-485B-844C-B4CE-41E53229CEBF}" type="presParOf" srcId="{BE35984E-A271-7646-8FDC-A3AEEFC9709B}" destId="{9B93B2DD-4495-894E-B713-F0842F348E59}" srcOrd="4" destOrd="0" presId="urn:microsoft.com/office/officeart/2008/layout/HexagonCluster"/>
    <dgm:cxn modelId="{180EE245-3A08-3E4D-A78D-A059E46CB2BC}" type="presParOf" srcId="{9B93B2DD-4495-894E-B713-F0842F348E59}" destId="{9219290C-2B90-2142-B4CC-CB5CFCEC370D}" srcOrd="0" destOrd="0" presId="urn:microsoft.com/office/officeart/2008/layout/HexagonCluster"/>
    <dgm:cxn modelId="{F0096F02-2A6F-8041-84A4-2BE66E4B1C81}" type="presParOf" srcId="{BE35984E-A271-7646-8FDC-A3AEEFC9709B}" destId="{AD681C67-2B10-974D-9971-BBACB0472303}" srcOrd="5" destOrd="0" presId="urn:microsoft.com/office/officeart/2008/layout/HexagonCluster"/>
    <dgm:cxn modelId="{8627A26B-1352-4F41-8202-88CF5690AA27}" type="presParOf" srcId="{AD681C67-2B10-974D-9971-BBACB0472303}" destId="{D54377BB-A81E-C542-AF01-C2225229E8EB}" srcOrd="0" destOrd="0" presId="urn:microsoft.com/office/officeart/2008/layout/HexagonCluster"/>
    <dgm:cxn modelId="{EA5D62FB-792D-A247-8207-E0E062FF9CDA}" type="presParOf" srcId="{BE35984E-A271-7646-8FDC-A3AEEFC9709B}" destId="{76BE7797-7167-8147-B874-E3EF87DAED35}" srcOrd="6" destOrd="0" presId="urn:microsoft.com/office/officeart/2008/layout/HexagonCluster"/>
    <dgm:cxn modelId="{BBCA70FF-B50C-904A-8207-AE03242CD4DD}" type="presParOf" srcId="{76BE7797-7167-8147-B874-E3EF87DAED35}" destId="{5BA4C499-10CD-8645-B803-4EE2E65CC4F9}" srcOrd="0" destOrd="0" presId="urn:microsoft.com/office/officeart/2008/layout/HexagonCluster"/>
    <dgm:cxn modelId="{0BCCD185-226C-EC4C-8DEA-01E509B385B6}" type="presParOf" srcId="{BE35984E-A271-7646-8FDC-A3AEEFC9709B}" destId="{7570FEE7-A015-0645-B8A3-744DB2EC1F3D}" srcOrd="7" destOrd="0" presId="urn:microsoft.com/office/officeart/2008/layout/HexagonCluster"/>
    <dgm:cxn modelId="{76023840-87A3-534A-93A4-8B0DB3747423}" type="presParOf" srcId="{7570FEE7-A015-0645-B8A3-744DB2EC1F3D}" destId="{A330AE4C-ADE7-3E48-953B-3911380D75EA}" srcOrd="0" destOrd="0" presId="urn:microsoft.com/office/officeart/2008/layout/HexagonCluster"/>
    <dgm:cxn modelId="{C26B1ABE-FEC9-814E-AAD6-887C5959CD61}" type="presParOf" srcId="{BE35984E-A271-7646-8FDC-A3AEEFC9709B}" destId="{2941021F-7009-1241-90C9-9B5197E996B8}" srcOrd="8" destOrd="0" presId="urn:microsoft.com/office/officeart/2008/layout/HexagonCluster"/>
    <dgm:cxn modelId="{CC1DCA1E-DE0A-5B4B-8062-13BBD7490DD7}" type="presParOf" srcId="{2941021F-7009-1241-90C9-9B5197E996B8}" destId="{68B2960E-F393-2445-9ED3-4357392F0801}" srcOrd="0" destOrd="0" presId="urn:microsoft.com/office/officeart/2008/layout/HexagonCluster"/>
    <dgm:cxn modelId="{E920569D-C7B7-1743-9BFD-42307DFF2CC3}" type="presParOf" srcId="{BE35984E-A271-7646-8FDC-A3AEEFC9709B}" destId="{7BB34AD0-A32B-CE46-94A9-2EFC2E25703A}" srcOrd="9" destOrd="0" presId="urn:microsoft.com/office/officeart/2008/layout/HexagonCluster"/>
    <dgm:cxn modelId="{0859E144-7E75-7F49-AFE4-DC2242B5B4A8}" type="presParOf" srcId="{7BB34AD0-A32B-CE46-94A9-2EFC2E25703A}" destId="{0C482738-4310-6B4C-A801-278EE3282914}" srcOrd="0" destOrd="0" presId="urn:microsoft.com/office/officeart/2008/layout/HexagonCluster"/>
    <dgm:cxn modelId="{9FB834A6-A90C-4D4A-A271-0DD794878634}" type="presParOf" srcId="{BE35984E-A271-7646-8FDC-A3AEEFC9709B}" destId="{3F3DC76C-E1E7-2440-B9FE-A25DCD375175}" srcOrd="10" destOrd="0" presId="urn:microsoft.com/office/officeart/2008/layout/HexagonCluster"/>
    <dgm:cxn modelId="{35C8A908-67F8-6543-96E1-8610DD7C74A0}" type="presParOf" srcId="{3F3DC76C-E1E7-2440-B9FE-A25DCD375175}" destId="{10996DFB-5909-FB4F-BAB1-F42551CF5F78}" srcOrd="0" destOrd="0" presId="urn:microsoft.com/office/officeart/2008/layout/HexagonCluster"/>
    <dgm:cxn modelId="{36A9D548-EFF8-EE42-B7BE-0747A0F12F5F}" type="presParOf" srcId="{BE35984E-A271-7646-8FDC-A3AEEFC9709B}" destId="{EABC20B5-5FA0-7944-BC98-9C12D19B27FD}" srcOrd="11" destOrd="0" presId="urn:microsoft.com/office/officeart/2008/layout/HexagonCluster"/>
    <dgm:cxn modelId="{716EB124-034C-F248-B184-19FBD0CDA76D}" type="presParOf" srcId="{EABC20B5-5FA0-7944-BC98-9C12D19B27FD}" destId="{E9342D27-46E6-D343-B01F-2A41F5230B93}" srcOrd="0" destOrd="0" presId="urn:microsoft.com/office/officeart/2008/layout/HexagonCluster"/>
    <dgm:cxn modelId="{47032617-CDA2-F742-9C22-71C5BDD8E3CD}" type="presParOf" srcId="{BE35984E-A271-7646-8FDC-A3AEEFC9709B}" destId="{6193090B-4D7D-2E4A-B908-1B4A9A008712}" srcOrd="12" destOrd="0" presId="urn:microsoft.com/office/officeart/2008/layout/HexagonCluster"/>
    <dgm:cxn modelId="{FBE8F796-A7D5-7844-8CA2-48688C2EBABC}" type="presParOf" srcId="{6193090B-4D7D-2E4A-B908-1B4A9A008712}" destId="{EE4220F8-4E6A-B44E-990E-AB72EE9F08D6}" srcOrd="0" destOrd="0" presId="urn:microsoft.com/office/officeart/2008/layout/HexagonCluster"/>
    <dgm:cxn modelId="{598EC2E9-3C36-1A43-97C5-96CC17DAAC9F}" type="presParOf" srcId="{BE35984E-A271-7646-8FDC-A3AEEFC9709B}" destId="{E8894A6A-7BF1-DA46-9A11-9E4172B39DA8}" srcOrd="13" destOrd="0" presId="urn:microsoft.com/office/officeart/2008/layout/HexagonCluster"/>
    <dgm:cxn modelId="{A9DC247E-954F-AF48-8A52-DF11C6C9EBB8}" type="presParOf" srcId="{E8894A6A-7BF1-DA46-9A11-9E4172B39DA8}" destId="{B76C7EC5-7FA5-934F-8ECD-BC963A5C29F4}" srcOrd="0" destOrd="0" presId="urn:microsoft.com/office/officeart/2008/layout/HexagonCluster"/>
    <dgm:cxn modelId="{56A52EA5-8E9A-DE4C-9522-91D9F69C49DE}" type="presParOf" srcId="{BE35984E-A271-7646-8FDC-A3AEEFC9709B}" destId="{2C627A14-9B9B-FD4C-987D-6EB10A6F42E1}" srcOrd="14" destOrd="0" presId="urn:microsoft.com/office/officeart/2008/layout/HexagonCluster"/>
    <dgm:cxn modelId="{828FBB3B-1CD2-BF44-BCC9-C51A4DAA5063}" type="presParOf" srcId="{2C627A14-9B9B-FD4C-987D-6EB10A6F42E1}" destId="{0FB41C29-34D9-3F41-A5C2-C44A2934DCF3}" srcOrd="0" destOrd="0" presId="urn:microsoft.com/office/officeart/2008/layout/HexagonCluster"/>
    <dgm:cxn modelId="{E2B5702F-400B-3342-BD24-55A5FEC88B28}" type="presParOf" srcId="{BE35984E-A271-7646-8FDC-A3AEEFC9709B}" destId="{E08AC98E-F0E6-8B44-A162-F208467280C2}" srcOrd="15" destOrd="0" presId="urn:microsoft.com/office/officeart/2008/layout/HexagonCluster"/>
    <dgm:cxn modelId="{9AEAADFA-1157-384E-8CBE-8B2FCF901B8F}" type="presParOf" srcId="{E08AC98E-F0E6-8B44-A162-F208467280C2}" destId="{83FB2C75-9966-4947-A606-EDE06544493C}" srcOrd="0" destOrd="0" presId="urn:microsoft.com/office/officeart/2008/layout/HexagonCluster"/>
    <dgm:cxn modelId="{5D180ECD-2827-484D-ABA8-610B1E0C27A8}" type="presParOf" srcId="{BE35984E-A271-7646-8FDC-A3AEEFC9709B}" destId="{6ACC2734-5252-A145-9A02-204D459FC6C3}" srcOrd="16" destOrd="0" presId="urn:microsoft.com/office/officeart/2008/layout/HexagonCluster"/>
    <dgm:cxn modelId="{629A9A3F-85E3-C24C-86FC-1FCA1437A202}" type="presParOf" srcId="{6ACC2734-5252-A145-9A02-204D459FC6C3}" destId="{871D5D82-DD62-0E41-A432-2C6D6B4CFDA5}" srcOrd="0" destOrd="0" presId="urn:microsoft.com/office/officeart/2008/layout/HexagonCluster"/>
    <dgm:cxn modelId="{B6D57CE1-FB2F-E348-A30B-A744338D5FE4}" type="presParOf" srcId="{BE35984E-A271-7646-8FDC-A3AEEFC9709B}" destId="{240790FF-BA6C-A943-88B0-C08929337E62}" srcOrd="17" destOrd="0" presId="urn:microsoft.com/office/officeart/2008/layout/HexagonCluster"/>
    <dgm:cxn modelId="{35F4A456-13CE-5443-A8A4-3ACAA1CE7A59}" type="presParOf" srcId="{240790FF-BA6C-A943-88B0-C08929337E62}" destId="{D0F73A50-603C-8940-BB29-A31883D03A8D}" srcOrd="0" destOrd="0" presId="urn:microsoft.com/office/officeart/2008/layout/HexagonCluster"/>
    <dgm:cxn modelId="{5D6687A7-1363-F04A-A8DF-C875EBB66B1B}" type="presParOf" srcId="{BE35984E-A271-7646-8FDC-A3AEEFC9709B}" destId="{0E644924-8A7C-9E4C-BDC2-666DA45927CA}" srcOrd="18" destOrd="0" presId="urn:microsoft.com/office/officeart/2008/layout/HexagonCluster"/>
    <dgm:cxn modelId="{BEEB24F9-3E29-4344-823D-9EA374CD35C2}" type="presParOf" srcId="{0E644924-8A7C-9E4C-BDC2-666DA45927CA}" destId="{DD51CEC6-A2CA-ED46-9B6A-13C28D40F798}" srcOrd="0" destOrd="0" presId="urn:microsoft.com/office/officeart/2008/layout/HexagonCluster"/>
    <dgm:cxn modelId="{EC260FAB-3808-664B-9C8B-6685FCCDA50F}" type="presParOf" srcId="{BE35984E-A271-7646-8FDC-A3AEEFC9709B}" destId="{8C13C820-B143-8F4F-8179-CEBF9027BD3A}" srcOrd="19" destOrd="0" presId="urn:microsoft.com/office/officeart/2008/layout/HexagonCluster"/>
    <dgm:cxn modelId="{F0DAFC34-B6C6-B044-B9FE-C3524FFF9611}" type="presParOf" srcId="{8C13C820-B143-8F4F-8179-CEBF9027BD3A}" destId="{32997002-D05F-A84B-8DA3-FDD8DD71DB60}" srcOrd="0" destOrd="0" presId="urn:microsoft.com/office/officeart/2008/layout/HexagonCluster"/>
    <dgm:cxn modelId="{DF6D3B72-C7E5-0948-85FA-4F433B68B6B9}" type="presParOf" srcId="{BE35984E-A271-7646-8FDC-A3AEEFC9709B}" destId="{1E5654E4-035B-2B4F-BE74-C4ACC56E5A16}" srcOrd="20" destOrd="0" presId="urn:microsoft.com/office/officeart/2008/layout/HexagonCluster"/>
    <dgm:cxn modelId="{E01080F1-BB4C-814C-AD43-70099A24DB83}" type="presParOf" srcId="{1E5654E4-035B-2B4F-BE74-C4ACC56E5A16}" destId="{9FEEA20D-2BBD-4549-953C-37FC46700C58}" srcOrd="0" destOrd="0" presId="urn:microsoft.com/office/officeart/2008/layout/HexagonCluster"/>
    <dgm:cxn modelId="{43295930-447D-0E44-A27F-C2C04F93E352}" type="presParOf" srcId="{BE35984E-A271-7646-8FDC-A3AEEFC9709B}" destId="{9F84E4DC-7F76-7149-8EE9-77ABDCE9D0A9}" srcOrd="21" destOrd="0" presId="urn:microsoft.com/office/officeart/2008/layout/HexagonCluster"/>
    <dgm:cxn modelId="{3FEA0E73-9C71-1944-9A4D-6BBE0B4BF5B2}" type="presParOf" srcId="{9F84E4DC-7F76-7149-8EE9-77ABDCE9D0A9}" destId="{77930D3D-294C-2649-BFBC-34609586AED8}" srcOrd="0" destOrd="0" presId="urn:microsoft.com/office/officeart/2008/layout/HexagonCluster"/>
    <dgm:cxn modelId="{6A822269-B172-8D4B-842D-01F5F504C8D2}" type="presParOf" srcId="{BE35984E-A271-7646-8FDC-A3AEEFC9709B}" destId="{42410A1F-FE1F-484B-88D5-0C7263DE0486}" srcOrd="22" destOrd="0" presId="urn:microsoft.com/office/officeart/2008/layout/HexagonCluster"/>
    <dgm:cxn modelId="{C0A4C930-10F6-4542-B001-B19BF54E086D}" type="presParOf" srcId="{42410A1F-FE1F-484B-88D5-0C7263DE0486}" destId="{E1B62A78-6F76-1F46-A8D3-CB37AC970219}" srcOrd="0" destOrd="0" presId="urn:microsoft.com/office/officeart/2008/layout/HexagonCluster"/>
    <dgm:cxn modelId="{A13C4F85-4253-4E4C-BD17-0079B6CF4B7A}" type="presParOf" srcId="{BE35984E-A271-7646-8FDC-A3AEEFC9709B}" destId="{1F2F01BA-0B27-6B42-89C8-D4B09136092F}" srcOrd="23" destOrd="0" presId="urn:microsoft.com/office/officeart/2008/layout/HexagonCluster"/>
    <dgm:cxn modelId="{54EE9EB3-DBDB-DE44-8935-5419D6EC9F4F}" type="presParOf" srcId="{1F2F01BA-0B27-6B42-89C8-D4B09136092F}" destId="{58D74504-98DC-4043-A3DE-7D4BF1B8D036}" srcOrd="0" destOrd="0" presId="urn:microsoft.com/office/officeart/2008/layout/HexagonCluster"/>
    <dgm:cxn modelId="{ECD9F857-89A1-DA45-BEA0-2EF60D07CA5C}" type="presParOf" srcId="{BE35984E-A271-7646-8FDC-A3AEEFC9709B}" destId="{AFEADE18-940D-CD44-8F42-C6664343C614}" srcOrd="24" destOrd="0" presId="urn:microsoft.com/office/officeart/2008/layout/HexagonCluster"/>
    <dgm:cxn modelId="{686068C2-8F85-8942-93CF-4FF68E79A36C}" type="presParOf" srcId="{AFEADE18-940D-CD44-8F42-C6664343C614}" destId="{FF404BD8-3BFD-2F4F-AB28-F913DC1335D4}" srcOrd="0" destOrd="0" presId="urn:microsoft.com/office/officeart/2008/layout/HexagonCluster"/>
    <dgm:cxn modelId="{B9CDE917-15B8-084D-889C-0AAD8D555C9D}" type="presParOf" srcId="{BE35984E-A271-7646-8FDC-A3AEEFC9709B}" destId="{B3CE49E5-EB34-9142-98E3-D9F8EF6208A2}" srcOrd="25" destOrd="0" presId="urn:microsoft.com/office/officeart/2008/layout/HexagonCluster"/>
    <dgm:cxn modelId="{856E106B-11EA-8145-8FA3-16D89E05AAC5}" type="presParOf" srcId="{B3CE49E5-EB34-9142-98E3-D9F8EF6208A2}" destId="{2BB0AC43-0DE1-2A48-B940-8E97E69AA924}" srcOrd="0" destOrd="0" presId="urn:microsoft.com/office/officeart/2008/layout/HexagonCluster"/>
    <dgm:cxn modelId="{0D644151-C5BD-394A-824C-208818385717}" type="presParOf" srcId="{BE35984E-A271-7646-8FDC-A3AEEFC9709B}" destId="{185B166C-318E-5947-B51D-C3E79536AA2A}" srcOrd="26" destOrd="0" presId="urn:microsoft.com/office/officeart/2008/layout/HexagonCluster"/>
    <dgm:cxn modelId="{C61A6B66-BCF0-AF4D-96B0-ADC5B1AEE346}" type="presParOf" srcId="{185B166C-318E-5947-B51D-C3E79536AA2A}" destId="{8D297FD7-D494-CB43-BAD4-52ED1A810EC4}" srcOrd="0" destOrd="0" presId="urn:microsoft.com/office/officeart/2008/layout/HexagonCluster"/>
    <dgm:cxn modelId="{BAEE57BA-B1E8-A548-BBB1-3C6C14D51604}" type="presParOf" srcId="{BE35984E-A271-7646-8FDC-A3AEEFC9709B}" destId="{5713126D-65D2-B343-8D0B-58888A921AE0}" srcOrd="27" destOrd="0" presId="urn:microsoft.com/office/officeart/2008/layout/HexagonCluster"/>
    <dgm:cxn modelId="{A4D7007E-B0A6-1748-9FAB-F393714FD47C}" type="presParOf" srcId="{5713126D-65D2-B343-8D0B-58888A921AE0}" destId="{9CE3E1BF-61BA-D640-B411-B9E6EB056FCE}" srcOrd="0" destOrd="0" presId="urn:microsoft.com/office/officeart/2008/layout/HexagonCluster"/>
    <dgm:cxn modelId="{C129988A-A87B-4D4D-A777-EC3BDBB07372}" type="presParOf" srcId="{BE35984E-A271-7646-8FDC-A3AEEFC9709B}" destId="{D52EB360-7CE9-4D4B-BED1-AA3CF425ABFE}" srcOrd="28" destOrd="0" presId="urn:microsoft.com/office/officeart/2008/layout/HexagonCluster"/>
    <dgm:cxn modelId="{E60AB56F-E8BB-A84F-8A2D-1F234FFB7754}" type="presParOf" srcId="{D52EB360-7CE9-4D4B-BED1-AA3CF425ABFE}" destId="{85977438-ABD2-E64F-B798-C1735AD61E54}" srcOrd="0" destOrd="0" presId="urn:microsoft.com/office/officeart/2008/layout/HexagonCluster"/>
    <dgm:cxn modelId="{1B5408CD-1825-994E-8BF0-FC68771DD855}" type="presParOf" srcId="{BE35984E-A271-7646-8FDC-A3AEEFC9709B}" destId="{A44C9F5C-8931-B343-ADA4-A47F2861915A}" srcOrd="29" destOrd="0" presId="urn:microsoft.com/office/officeart/2008/layout/HexagonCluster"/>
    <dgm:cxn modelId="{9E838CB2-30ED-F140-A5FB-42DCF68266B8}" type="presParOf" srcId="{A44C9F5C-8931-B343-ADA4-A47F2861915A}" destId="{01FC39AD-4AB9-5045-846B-762014FC465B}" srcOrd="0" destOrd="0" presId="urn:microsoft.com/office/officeart/2008/layout/HexagonCluster"/>
    <dgm:cxn modelId="{1471590A-54A5-844B-B680-7AFE2E391698}" type="presParOf" srcId="{BE35984E-A271-7646-8FDC-A3AEEFC9709B}" destId="{482A0D82-37CB-C54A-B3C6-611790A65742}" srcOrd="30" destOrd="0" presId="urn:microsoft.com/office/officeart/2008/layout/HexagonCluster"/>
    <dgm:cxn modelId="{B5257CFC-11DB-1644-BA7F-5450AD01B65C}" type="presParOf" srcId="{482A0D82-37CB-C54A-B3C6-611790A65742}" destId="{24D90DD2-12EF-2A46-BA9C-5092E90B1492}" srcOrd="0" destOrd="0" presId="urn:microsoft.com/office/officeart/2008/layout/HexagonCluster"/>
    <dgm:cxn modelId="{83A61713-D367-104C-B0E6-86621F12D008}" type="presParOf" srcId="{BE35984E-A271-7646-8FDC-A3AEEFC9709B}" destId="{921E9476-8947-D846-A917-F3719DB650A4}" srcOrd="31" destOrd="0" presId="urn:microsoft.com/office/officeart/2008/layout/HexagonCluster"/>
    <dgm:cxn modelId="{F450C7EF-EBA2-2A4D-B4E9-196828CDAC2C}" type="presParOf" srcId="{921E9476-8947-D846-A917-F3719DB650A4}" destId="{331C59CF-EBA3-7F40-83DE-6AC95373AD1F}" srcOrd="0" destOrd="0" presId="urn:microsoft.com/office/officeart/2008/layout/HexagonCluster"/>
    <dgm:cxn modelId="{2223C3DA-073F-E447-BAAE-AFC50F87E7F4}" type="presParOf" srcId="{BE35984E-A271-7646-8FDC-A3AEEFC9709B}" destId="{58A7034E-BA93-CD42-AD04-C016E3119A6A}" srcOrd="32" destOrd="0" presId="urn:microsoft.com/office/officeart/2008/layout/HexagonCluster"/>
    <dgm:cxn modelId="{75E4EC75-1184-6647-8BEE-D1275F73321C}" type="presParOf" srcId="{58A7034E-BA93-CD42-AD04-C016E3119A6A}" destId="{495076A6-9213-4341-B243-D2F722F80912}" srcOrd="0" destOrd="0" presId="urn:microsoft.com/office/officeart/2008/layout/HexagonCluster"/>
    <dgm:cxn modelId="{C3FD9057-DB8C-D940-8460-FF52A857493D}" type="presParOf" srcId="{BE35984E-A271-7646-8FDC-A3AEEFC9709B}" destId="{EDECF3F4-90D0-5F47-B283-ADF24A81CE08}" srcOrd="33" destOrd="0" presId="urn:microsoft.com/office/officeart/2008/layout/HexagonCluster"/>
    <dgm:cxn modelId="{06A26DFE-44E3-1549-8038-9373CF0CDCFB}" type="presParOf" srcId="{EDECF3F4-90D0-5F47-B283-ADF24A81CE08}" destId="{B08E02D3-8B58-3945-BB3A-342DE433F369}" srcOrd="0" destOrd="0" presId="urn:microsoft.com/office/officeart/2008/layout/HexagonCluster"/>
    <dgm:cxn modelId="{20EBD859-A716-0C4A-9CA7-988F27B70A34}" type="presParOf" srcId="{BE35984E-A271-7646-8FDC-A3AEEFC9709B}" destId="{7B45556B-5DAA-DF45-AB63-0D99F6AB580B}" srcOrd="34" destOrd="0" presId="urn:microsoft.com/office/officeart/2008/layout/HexagonCluster"/>
    <dgm:cxn modelId="{58316C2B-79C4-344E-970B-C066934C7416}" type="presParOf" srcId="{7B45556B-5DAA-DF45-AB63-0D99F6AB580B}" destId="{8945F633-30CC-6C43-9E1E-D228FF862A2A}" srcOrd="0" destOrd="0" presId="urn:microsoft.com/office/officeart/2008/layout/HexagonCluster"/>
    <dgm:cxn modelId="{6AA66F11-479A-8946-99A8-24F0A8072FEB}" type="presParOf" srcId="{BE35984E-A271-7646-8FDC-A3AEEFC9709B}" destId="{564B123E-7941-9C4C-8EFD-CF72BDDD76A5}" srcOrd="35" destOrd="0" presId="urn:microsoft.com/office/officeart/2008/layout/HexagonCluster"/>
    <dgm:cxn modelId="{47773F25-1C10-AF43-A39B-CF9D2C822FB7}" type="presParOf" srcId="{564B123E-7941-9C4C-8EFD-CF72BDDD76A5}" destId="{306CF60D-DD6D-DD4D-9E13-B36FD5B3292E}"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8BCD4-F075-1F45-9F31-B055261D06F1}">
      <dsp:nvSpPr>
        <dsp:cNvPr id="0" name=""/>
        <dsp:cNvSpPr/>
      </dsp:nvSpPr>
      <dsp:spPr>
        <a:xfrm>
          <a:off x="2500258" y="2003110"/>
          <a:ext cx="1404423" cy="1205512"/>
        </a:xfrm>
        <a:prstGeom prst="hexagon">
          <a:avLst>
            <a:gd name="adj" fmla="val 25000"/>
            <a:gd name="vf" fmla="val 115470"/>
          </a:avLst>
        </a:prstGeom>
        <a:solidFill>
          <a:srgbClr val="00A6CA">
            <a:alpha val="50196"/>
          </a:srgb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ts val="300"/>
            </a:spcAft>
            <a:buNone/>
          </a:pPr>
          <a:r>
            <a:rPr lang="en-GB" sz="900" b="1" kern="1200" dirty="0">
              <a:ln w="3175">
                <a:noFill/>
              </a:ln>
              <a:solidFill>
                <a:srgbClr val="1E335E"/>
              </a:solidFill>
              <a:latin typeface="Arial" panose="020B0604020202020204" pitchFamily="34" charset="0"/>
              <a:cs typeface="Arial" panose="020B0604020202020204" pitchFamily="34" charset="0"/>
            </a:rPr>
            <a:t>Population health and prevention</a:t>
          </a:r>
        </a:p>
      </dsp:txBody>
      <dsp:txXfrm>
        <a:off x="2717753" y="2189800"/>
        <a:ext cx="969433" cy="832132"/>
      </dsp:txXfrm>
    </dsp:sp>
    <dsp:sp modelId="{71D2D02E-5C3B-1540-8989-D10886744AB8}">
      <dsp:nvSpPr>
        <dsp:cNvPr id="0" name=""/>
        <dsp:cNvSpPr/>
      </dsp:nvSpPr>
      <dsp:spPr>
        <a:xfrm>
          <a:off x="2534006" y="2542286"/>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B202CCD8-AF75-3442-8B02-D1FB9386F2F3}">
      <dsp:nvSpPr>
        <dsp:cNvPr id="0" name=""/>
        <dsp:cNvSpPr/>
      </dsp:nvSpPr>
      <dsp:spPr>
        <a:xfrm>
          <a:off x="1292264" y="1336774"/>
          <a:ext cx="1404423" cy="1205512"/>
        </a:xfrm>
        <a:prstGeom prst="hexagon">
          <a:avLst>
            <a:gd name="adj" fmla="val 25000"/>
            <a:gd name="vf" fmla="val 115470"/>
          </a:avLst>
        </a:prstGeom>
        <a:blipFill>
          <a:blip xmlns:r="http://schemas.openxmlformats.org/officeDocument/2006/relationships" r:embed="rId1"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ED49A234-DCFE-884A-8E02-4FF80094C245}">
      <dsp:nvSpPr>
        <dsp:cNvPr id="0" name=""/>
        <dsp:cNvSpPr/>
      </dsp:nvSpPr>
      <dsp:spPr>
        <a:xfrm>
          <a:off x="2253641" y="2382311"/>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9219290C-2B90-2142-B4CC-CB5CFCEC370D}">
      <dsp:nvSpPr>
        <dsp:cNvPr id="0" name=""/>
        <dsp:cNvSpPr/>
      </dsp:nvSpPr>
      <dsp:spPr>
        <a:xfrm>
          <a:off x="3709118" y="1333128"/>
          <a:ext cx="1404423" cy="1205512"/>
        </a:xfrm>
        <a:prstGeom prst="hexagon">
          <a:avLst>
            <a:gd name="adj" fmla="val 25000"/>
            <a:gd name="vf" fmla="val 115470"/>
          </a:avLst>
        </a:prstGeom>
        <a:solidFill>
          <a:srgbClr val="00A6CA">
            <a:alpha val="50196"/>
          </a:srgb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ts val="300"/>
            </a:spcAft>
            <a:buNone/>
          </a:pPr>
          <a:r>
            <a:rPr lang="en-GB" sz="900" b="1" kern="1200" dirty="0">
              <a:ln w="3175">
                <a:noFill/>
              </a:ln>
              <a:solidFill>
                <a:srgbClr val="1E335E"/>
              </a:solidFill>
              <a:latin typeface="Arial" panose="020B0604020202020204" pitchFamily="34" charset="0"/>
              <a:cs typeface="Arial" panose="020B0604020202020204" pitchFamily="34" charset="0"/>
            </a:rPr>
            <a:t>Screening</a:t>
          </a:r>
        </a:p>
      </dsp:txBody>
      <dsp:txXfrm>
        <a:off x="3926613" y="1519818"/>
        <a:ext cx="969433" cy="832132"/>
      </dsp:txXfrm>
    </dsp:sp>
    <dsp:sp modelId="{D54377BB-A81E-C542-AF01-C2225229E8EB}">
      <dsp:nvSpPr>
        <dsp:cNvPr id="0" name=""/>
        <dsp:cNvSpPr/>
      </dsp:nvSpPr>
      <dsp:spPr>
        <a:xfrm>
          <a:off x="4675687" y="2375930"/>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5BA4C499-10CD-8645-B803-4EE2E65CC4F9}">
      <dsp:nvSpPr>
        <dsp:cNvPr id="0" name=""/>
        <dsp:cNvSpPr/>
      </dsp:nvSpPr>
      <dsp:spPr>
        <a:xfrm>
          <a:off x="4917113" y="2000831"/>
          <a:ext cx="1404423" cy="1205512"/>
        </a:xfrm>
        <a:prstGeom prst="hexagon">
          <a:avLst>
            <a:gd name="adj" fmla="val 25000"/>
            <a:gd name="vf" fmla="val 115470"/>
          </a:avLst>
        </a:prstGeom>
        <a:blipFill>
          <a:blip xmlns:r="http://schemas.openxmlformats.org/officeDocument/2006/relationships" r:embed="rId2"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A330AE4C-ADE7-3E48-953B-3911380D75EA}">
      <dsp:nvSpPr>
        <dsp:cNvPr id="0" name=""/>
        <dsp:cNvSpPr/>
      </dsp:nvSpPr>
      <dsp:spPr>
        <a:xfrm>
          <a:off x="4950860" y="2537273"/>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68B2960E-F393-2445-9ED3-4357392F0801}">
      <dsp:nvSpPr>
        <dsp:cNvPr id="0" name=""/>
        <dsp:cNvSpPr/>
      </dsp:nvSpPr>
      <dsp:spPr>
        <a:xfrm>
          <a:off x="2500258" y="670438"/>
          <a:ext cx="1404423" cy="1205512"/>
        </a:xfrm>
        <a:prstGeom prst="hexagon">
          <a:avLst>
            <a:gd name="adj" fmla="val 25000"/>
            <a:gd name="vf" fmla="val 115470"/>
          </a:avLst>
        </a:prstGeom>
        <a:solidFill>
          <a:srgbClr val="00A6CA">
            <a:alpha val="50196"/>
          </a:srgb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ts val="300"/>
            </a:spcAft>
            <a:buNone/>
          </a:pPr>
          <a:r>
            <a:rPr lang="en-GB" sz="900" b="1" kern="1200" dirty="0">
              <a:ln w="3175">
                <a:noFill/>
              </a:ln>
              <a:solidFill>
                <a:srgbClr val="1E335E"/>
              </a:solidFill>
              <a:latin typeface="Arial" panose="020B0604020202020204" pitchFamily="34" charset="0"/>
              <a:cs typeface="Arial" panose="020B0604020202020204" pitchFamily="34" charset="0"/>
            </a:rPr>
            <a:t>Demand forecasting</a:t>
          </a:r>
        </a:p>
      </dsp:txBody>
      <dsp:txXfrm>
        <a:off x="2717753" y="857128"/>
        <a:ext cx="969433" cy="832132"/>
      </dsp:txXfrm>
    </dsp:sp>
    <dsp:sp modelId="{0C482738-4310-6B4C-A801-278EE3282914}">
      <dsp:nvSpPr>
        <dsp:cNvPr id="0" name=""/>
        <dsp:cNvSpPr/>
      </dsp:nvSpPr>
      <dsp:spPr>
        <a:xfrm>
          <a:off x="3456443" y="686845"/>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10996DFB-5909-FB4F-BAB1-F42551CF5F78}">
      <dsp:nvSpPr>
        <dsp:cNvPr id="0" name=""/>
        <dsp:cNvSpPr/>
      </dsp:nvSpPr>
      <dsp:spPr>
        <a:xfrm>
          <a:off x="3709118" y="0"/>
          <a:ext cx="1404423" cy="1205512"/>
        </a:xfrm>
        <a:prstGeom prst="hexagon">
          <a:avLst>
            <a:gd name="adj" fmla="val 25000"/>
            <a:gd name="vf" fmla="val 115470"/>
          </a:avLst>
        </a:prstGeom>
        <a:blipFill>
          <a:blip xmlns:r="http://schemas.openxmlformats.org/officeDocument/2006/relationships" r:embed="rId3"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a:blip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E9342D27-46E6-D343-B01F-2A41F5230B93}">
      <dsp:nvSpPr>
        <dsp:cNvPr id="0" name=""/>
        <dsp:cNvSpPr/>
      </dsp:nvSpPr>
      <dsp:spPr>
        <a:xfrm>
          <a:off x="3748923" y="534162"/>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EE4220F8-4E6A-B44E-990E-AB72EE9F08D6}">
      <dsp:nvSpPr>
        <dsp:cNvPr id="0" name=""/>
        <dsp:cNvSpPr/>
      </dsp:nvSpPr>
      <dsp:spPr>
        <a:xfrm>
          <a:off x="4917113" y="667703"/>
          <a:ext cx="1404423" cy="1205512"/>
        </a:xfrm>
        <a:prstGeom prst="hexagon">
          <a:avLst>
            <a:gd name="adj" fmla="val 25000"/>
            <a:gd name="vf" fmla="val 115470"/>
          </a:avLst>
        </a:prstGeom>
        <a:solidFill>
          <a:srgbClr val="00A6CA">
            <a:alpha val="50196"/>
          </a:srgb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100000"/>
            </a:lnSpc>
            <a:spcBef>
              <a:spcPct val="0"/>
            </a:spcBef>
            <a:spcAft>
              <a:spcPts val="300"/>
            </a:spcAft>
            <a:buNone/>
          </a:pPr>
          <a:r>
            <a:rPr lang="en-GB" sz="900" b="1" kern="1200" dirty="0">
              <a:ln w="3175">
                <a:noFill/>
              </a:ln>
              <a:solidFill>
                <a:srgbClr val="1E335E"/>
              </a:solidFill>
              <a:latin typeface="Arial" panose="020B0604020202020204" pitchFamily="34" charset="0"/>
              <a:cs typeface="Arial" panose="020B0604020202020204" pitchFamily="34" charset="0"/>
            </a:rPr>
            <a:t>Operational planning, scheduling and prioritisation</a:t>
          </a:r>
        </a:p>
      </dsp:txBody>
      <dsp:txXfrm>
        <a:off x="5134608" y="854393"/>
        <a:ext cx="969433" cy="832132"/>
      </dsp:txXfrm>
    </dsp:sp>
    <dsp:sp modelId="{B76C7EC5-7FA5-934F-8ECD-BC963A5C29F4}">
      <dsp:nvSpPr>
        <dsp:cNvPr id="0" name=""/>
        <dsp:cNvSpPr/>
      </dsp:nvSpPr>
      <dsp:spPr>
        <a:xfrm>
          <a:off x="6132030" y="1201866"/>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0FB41C29-34D9-3F41-A5C2-C44A2934DCF3}">
      <dsp:nvSpPr>
        <dsp:cNvPr id="0" name=""/>
        <dsp:cNvSpPr/>
      </dsp:nvSpPr>
      <dsp:spPr>
        <a:xfrm>
          <a:off x="6125107" y="1345433"/>
          <a:ext cx="1404423" cy="1205512"/>
        </a:xfrm>
        <a:prstGeom prst="hexagon">
          <a:avLst>
            <a:gd name="adj" fmla="val 25000"/>
            <a:gd name="vf" fmla="val 115470"/>
          </a:avLst>
        </a:prstGeom>
        <a:blipFill>
          <a:blip xmlns:r="http://schemas.openxmlformats.org/officeDocument/2006/relationships" r:embed="rId5"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83FB2C75-9966-4947-A606-EDE06544493C}">
      <dsp:nvSpPr>
        <dsp:cNvPr id="0" name=""/>
        <dsp:cNvSpPr/>
      </dsp:nvSpPr>
      <dsp:spPr>
        <a:xfrm>
          <a:off x="6398550" y="1367310"/>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871D5D82-DD62-0E41-A432-2C6D6B4CFDA5}">
      <dsp:nvSpPr>
        <dsp:cNvPr id="0" name=""/>
        <dsp:cNvSpPr/>
      </dsp:nvSpPr>
      <dsp:spPr>
        <a:xfrm>
          <a:off x="6125107" y="12761"/>
          <a:ext cx="1404423" cy="1205512"/>
        </a:xfrm>
        <a:prstGeom prst="hexagon">
          <a:avLst>
            <a:gd name="adj" fmla="val 25000"/>
            <a:gd name="vf" fmla="val 115470"/>
          </a:avLst>
        </a:prstGeom>
        <a:solidFill>
          <a:srgbClr val="00A6CA">
            <a:alpha val="50196"/>
          </a:srgb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ts val="300"/>
            </a:spcAft>
            <a:buNone/>
          </a:pPr>
          <a:r>
            <a:rPr lang="en-GB" sz="900" b="1" kern="1200" dirty="0">
              <a:ln w="3175">
                <a:noFill/>
              </a:ln>
              <a:solidFill>
                <a:srgbClr val="1E335E"/>
              </a:solidFill>
              <a:latin typeface="Arial" panose="020B0604020202020204" pitchFamily="34" charset="0"/>
              <a:cs typeface="Arial" panose="020B0604020202020204" pitchFamily="34" charset="0"/>
            </a:rPr>
            <a:t>Quality, information, security and safety management</a:t>
          </a:r>
        </a:p>
      </dsp:txBody>
      <dsp:txXfrm>
        <a:off x="6342602" y="199451"/>
        <a:ext cx="969433" cy="832132"/>
      </dsp:txXfrm>
    </dsp:sp>
    <dsp:sp modelId="{D0F73A50-603C-8940-BB29-A31883D03A8D}">
      <dsp:nvSpPr>
        <dsp:cNvPr id="0" name=""/>
        <dsp:cNvSpPr/>
      </dsp:nvSpPr>
      <dsp:spPr>
        <a:xfrm>
          <a:off x="7340024" y="553305"/>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DD51CEC6-A2CA-ED46-9B6A-13C28D40F798}">
      <dsp:nvSpPr>
        <dsp:cNvPr id="0" name=""/>
        <dsp:cNvSpPr/>
      </dsp:nvSpPr>
      <dsp:spPr>
        <a:xfrm>
          <a:off x="7333967" y="685478"/>
          <a:ext cx="1404423" cy="1205512"/>
        </a:xfrm>
        <a:prstGeom prst="hexagon">
          <a:avLst>
            <a:gd name="adj" fmla="val 25000"/>
            <a:gd name="vf" fmla="val 115470"/>
          </a:avLst>
        </a:prstGeom>
        <a:blipFill>
          <a:blip xmlns:r="http://schemas.openxmlformats.org/officeDocument/2006/relationships" r:embed="rId6"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32997002-D05F-A84B-8DA3-FDD8DD71DB60}">
      <dsp:nvSpPr>
        <dsp:cNvPr id="0" name=""/>
        <dsp:cNvSpPr/>
      </dsp:nvSpPr>
      <dsp:spPr>
        <a:xfrm>
          <a:off x="7613467" y="712368"/>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9FEEA20D-2BBD-4549-953C-37FC46700C58}">
      <dsp:nvSpPr>
        <dsp:cNvPr id="0" name=""/>
        <dsp:cNvSpPr/>
      </dsp:nvSpPr>
      <dsp:spPr>
        <a:xfrm>
          <a:off x="7333967" y="2016327"/>
          <a:ext cx="1404423" cy="1205512"/>
        </a:xfrm>
        <a:prstGeom prst="hexagon">
          <a:avLst>
            <a:gd name="adj" fmla="val 25000"/>
            <a:gd name="vf" fmla="val 115470"/>
          </a:avLst>
        </a:prstGeom>
        <a:solidFill>
          <a:srgbClr val="00A6CA">
            <a:alpha val="50196"/>
          </a:srgb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ts val="300"/>
            </a:spcAft>
            <a:buNone/>
          </a:pPr>
          <a:r>
            <a:rPr lang="en-GB" sz="900" b="1" kern="1200">
              <a:ln w="3175">
                <a:noFill/>
              </a:ln>
              <a:solidFill>
                <a:srgbClr val="1E335E"/>
              </a:solidFill>
              <a:latin typeface="Arial" panose="020B0604020202020204" pitchFamily="34" charset="0"/>
              <a:cs typeface="Arial" panose="020B0604020202020204" pitchFamily="34" charset="0"/>
            </a:rPr>
            <a:t>Diagnostics</a:t>
          </a:r>
        </a:p>
      </dsp:txBody>
      <dsp:txXfrm>
        <a:off x="7551462" y="2203017"/>
        <a:ext cx="969433" cy="832132"/>
      </dsp:txXfrm>
    </dsp:sp>
    <dsp:sp modelId="{77930D3D-294C-2649-BFBC-34609586AED8}">
      <dsp:nvSpPr>
        <dsp:cNvPr id="0" name=""/>
        <dsp:cNvSpPr/>
      </dsp:nvSpPr>
      <dsp:spPr>
        <a:xfrm>
          <a:off x="7611736" y="3072347"/>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E1B62A78-6F76-1F46-A8D3-CB37AC970219}">
      <dsp:nvSpPr>
        <dsp:cNvPr id="0" name=""/>
        <dsp:cNvSpPr/>
      </dsp:nvSpPr>
      <dsp:spPr>
        <a:xfrm>
          <a:off x="6125107" y="2676283"/>
          <a:ext cx="1404423" cy="1205512"/>
        </a:xfrm>
        <a:prstGeom prst="hexagon">
          <a:avLst>
            <a:gd name="adj" fmla="val 25000"/>
            <a:gd name="vf" fmla="val 115470"/>
          </a:avLst>
        </a:prstGeom>
        <a:blipFill>
          <a:blip xmlns:r="http://schemas.openxmlformats.org/officeDocument/2006/relationships" r:embed="rId7"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58D74504-98DC-4043-A3DE-7D4BF1B8D036}">
      <dsp:nvSpPr>
        <dsp:cNvPr id="0" name=""/>
        <dsp:cNvSpPr/>
      </dsp:nvSpPr>
      <dsp:spPr>
        <a:xfrm>
          <a:off x="7351273" y="3205432"/>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FF404BD8-3BFD-2F4F-AB28-F913DC1335D4}">
      <dsp:nvSpPr>
        <dsp:cNvPr id="0" name=""/>
        <dsp:cNvSpPr/>
      </dsp:nvSpPr>
      <dsp:spPr>
        <a:xfrm>
          <a:off x="3708253" y="2668990"/>
          <a:ext cx="1404423" cy="1205512"/>
        </a:xfrm>
        <a:prstGeom prst="hexagon">
          <a:avLst>
            <a:gd name="adj" fmla="val 25000"/>
            <a:gd name="vf" fmla="val 115470"/>
          </a:avLst>
        </a:prstGeom>
        <a:solidFill>
          <a:srgbClr val="00A6CA">
            <a:alpha val="50196"/>
          </a:srgb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ts val="300"/>
            </a:spcAft>
            <a:buNone/>
          </a:pPr>
          <a:r>
            <a:rPr lang="en-GB" sz="900" b="1" kern="1200" dirty="0">
              <a:ln w="3175">
                <a:noFill/>
              </a:ln>
              <a:solidFill>
                <a:srgbClr val="1E335E"/>
              </a:solidFill>
              <a:latin typeface="Arial" panose="020B0604020202020204" pitchFamily="34" charset="0"/>
              <a:cs typeface="Arial" panose="020B0604020202020204" pitchFamily="34" charset="0"/>
            </a:rPr>
            <a:t>Diagnosis</a:t>
          </a:r>
        </a:p>
      </dsp:txBody>
      <dsp:txXfrm>
        <a:off x="3925748" y="2855680"/>
        <a:ext cx="969433" cy="832132"/>
      </dsp:txXfrm>
    </dsp:sp>
    <dsp:sp modelId="{2BB0AC43-0DE1-2A48-B940-8E97E69AA924}">
      <dsp:nvSpPr>
        <dsp:cNvPr id="0" name=""/>
        <dsp:cNvSpPr/>
      </dsp:nvSpPr>
      <dsp:spPr>
        <a:xfrm>
          <a:off x="3748058" y="3203153"/>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8D297FD7-D494-CB43-BAD4-52ED1A810EC4}">
      <dsp:nvSpPr>
        <dsp:cNvPr id="0" name=""/>
        <dsp:cNvSpPr/>
      </dsp:nvSpPr>
      <dsp:spPr>
        <a:xfrm>
          <a:off x="2499393" y="3338973"/>
          <a:ext cx="1404423" cy="1205512"/>
        </a:xfrm>
        <a:prstGeom prst="hexagon">
          <a:avLst>
            <a:gd name="adj" fmla="val 25000"/>
            <a:gd name="vf" fmla="val 115470"/>
          </a:avLst>
        </a:prstGeom>
        <a:blipFill>
          <a:blip xmlns:r="http://schemas.openxmlformats.org/officeDocument/2006/relationships" r:embed="rId8"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9CE3E1BF-61BA-D640-B411-B9E6EB056FCE}">
      <dsp:nvSpPr>
        <dsp:cNvPr id="0" name=""/>
        <dsp:cNvSpPr/>
      </dsp:nvSpPr>
      <dsp:spPr>
        <a:xfrm>
          <a:off x="3455578" y="3355836"/>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85977438-ABD2-E64F-B798-C1735AD61E54}">
      <dsp:nvSpPr>
        <dsp:cNvPr id="0" name=""/>
        <dsp:cNvSpPr/>
      </dsp:nvSpPr>
      <dsp:spPr>
        <a:xfrm>
          <a:off x="8535904" y="2691779"/>
          <a:ext cx="1404423" cy="1205512"/>
        </a:xfrm>
        <a:prstGeom prst="hexagon">
          <a:avLst>
            <a:gd name="adj" fmla="val 25000"/>
            <a:gd name="vf" fmla="val 115470"/>
          </a:avLst>
        </a:prstGeom>
        <a:solidFill>
          <a:srgbClr val="00A6CA">
            <a:alpha val="50196"/>
          </a:srgb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ts val="300"/>
            </a:spcAft>
            <a:buNone/>
          </a:pPr>
          <a:r>
            <a:rPr lang="en-GB" sz="900" b="1" kern="1200">
              <a:ln w="3175">
                <a:noFill/>
              </a:ln>
              <a:solidFill>
                <a:srgbClr val="1E335E"/>
              </a:solidFill>
              <a:latin typeface="Arial" panose="020B0604020202020204" pitchFamily="34" charset="0"/>
              <a:cs typeface="Arial" panose="020B0604020202020204" pitchFamily="34" charset="0"/>
            </a:rPr>
            <a:t>Prediction and prognosis</a:t>
          </a:r>
        </a:p>
      </dsp:txBody>
      <dsp:txXfrm>
        <a:off x="8753399" y="2878469"/>
        <a:ext cx="969433" cy="832132"/>
      </dsp:txXfrm>
    </dsp:sp>
    <dsp:sp modelId="{01FC39AD-4AB9-5045-846B-762014FC465B}">
      <dsp:nvSpPr>
        <dsp:cNvPr id="0" name=""/>
        <dsp:cNvSpPr/>
      </dsp:nvSpPr>
      <dsp:spPr>
        <a:xfrm>
          <a:off x="8814539" y="3747799"/>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24D90DD2-12EF-2A46-BA9C-5092E90B1492}">
      <dsp:nvSpPr>
        <dsp:cNvPr id="0" name=""/>
        <dsp:cNvSpPr/>
      </dsp:nvSpPr>
      <dsp:spPr>
        <a:xfrm>
          <a:off x="7327909" y="3352190"/>
          <a:ext cx="1404423" cy="1205512"/>
        </a:xfrm>
        <a:prstGeom prst="hexagon">
          <a:avLst>
            <a:gd name="adj" fmla="val 25000"/>
            <a:gd name="vf" fmla="val 115470"/>
          </a:avLst>
        </a:prstGeom>
        <a:blipFill>
          <a:blip xmlns:r="http://schemas.openxmlformats.org/officeDocument/2006/relationships" r:embed="rId9"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331C59CF-EBA3-7F40-83DE-6AC95373AD1F}">
      <dsp:nvSpPr>
        <dsp:cNvPr id="0" name=""/>
        <dsp:cNvSpPr/>
      </dsp:nvSpPr>
      <dsp:spPr>
        <a:xfrm>
          <a:off x="8554076" y="3881339"/>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495076A6-9213-4341-B243-D2F722F80912}">
      <dsp:nvSpPr>
        <dsp:cNvPr id="0" name=""/>
        <dsp:cNvSpPr/>
      </dsp:nvSpPr>
      <dsp:spPr>
        <a:xfrm>
          <a:off x="8541096" y="25978"/>
          <a:ext cx="1404423" cy="1205512"/>
        </a:xfrm>
        <a:prstGeom prst="hexagon">
          <a:avLst>
            <a:gd name="adj" fmla="val 25000"/>
            <a:gd name="vf" fmla="val 115470"/>
          </a:avLst>
        </a:prstGeom>
        <a:solidFill>
          <a:srgbClr val="00A6CA">
            <a:alpha val="50196"/>
          </a:srgb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ts val="300"/>
            </a:spcAft>
            <a:buNone/>
          </a:pPr>
          <a:r>
            <a:rPr lang="en-GB" sz="900" b="1" kern="1200" dirty="0">
              <a:ln w="3175">
                <a:noFill/>
              </a:ln>
              <a:solidFill>
                <a:srgbClr val="1E335E"/>
              </a:solidFill>
              <a:latin typeface="Arial" panose="020B0604020202020204" pitchFamily="34" charset="0"/>
              <a:cs typeface="Arial" panose="020B0604020202020204" pitchFamily="34" charset="0"/>
            </a:rPr>
            <a:t>Therapeutic</a:t>
          </a:r>
        </a:p>
      </dsp:txBody>
      <dsp:txXfrm>
        <a:off x="8758591" y="212668"/>
        <a:ext cx="969433" cy="832132"/>
      </dsp:txXfrm>
    </dsp:sp>
    <dsp:sp modelId="{B08E02D3-8B58-3945-BB3A-342DE433F369}">
      <dsp:nvSpPr>
        <dsp:cNvPr id="0" name=""/>
        <dsp:cNvSpPr/>
      </dsp:nvSpPr>
      <dsp:spPr>
        <a:xfrm>
          <a:off x="9512856" y="1086100"/>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8945F633-30CC-6C43-9E1E-D228FF862A2A}">
      <dsp:nvSpPr>
        <dsp:cNvPr id="0" name=""/>
        <dsp:cNvSpPr/>
      </dsp:nvSpPr>
      <dsp:spPr>
        <a:xfrm>
          <a:off x="8541096" y="1356828"/>
          <a:ext cx="1404423" cy="1205512"/>
        </a:xfrm>
        <a:prstGeom prst="hexagon">
          <a:avLst>
            <a:gd name="adj" fmla="val 25000"/>
            <a:gd name="vf" fmla="val 115470"/>
          </a:avLst>
        </a:prstGeom>
        <a:blipFill>
          <a:blip xmlns:r="http://schemas.openxmlformats.org/officeDocument/2006/relationships" r:embed="rId10" cstate="hq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 modelId="{306CF60D-DD6D-DD4D-9E13-B36FD5B3292E}">
      <dsp:nvSpPr>
        <dsp:cNvPr id="0" name=""/>
        <dsp:cNvSpPr/>
      </dsp:nvSpPr>
      <dsp:spPr>
        <a:xfrm>
          <a:off x="9512856" y="1364120"/>
          <a:ext cx="163546" cy="141288"/>
        </a:xfrm>
        <a:prstGeom prst="hexagon">
          <a:avLst>
            <a:gd name="adj" fmla="val 25000"/>
            <a:gd name="vf" fmla="val 115470"/>
          </a:avLst>
        </a:prstGeom>
        <a:solidFill>
          <a:schemeClr val="lt1">
            <a:hueOff val="0"/>
            <a:satOff val="0"/>
            <a:lumOff val="0"/>
            <a:alphaOff val="0"/>
          </a:schemeClr>
        </a:solidFill>
        <a:ln w="12700" cap="flat" cmpd="sng" algn="ctr">
          <a:solidFill>
            <a:srgbClr val="00A6CA"/>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D1EAE6-EB7A-3B49-B2A1-FE8007F2C016}" type="datetimeFigureOut">
              <a:rPr lang="en-GB" smtClean="0"/>
              <a:t>24/01/2023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6DF669-4F22-EA49-9764-C9EA1C42C8D6}" type="slidenum">
              <a:rPr lang="en-GB" smtClean="0"/>
              <a:t>‹#›</a:t>
            </a:fld>
            <a:endParaRPr lang="en-GB"/>
          </a:p>
        </p:txBody>
      </p:sp>
    </p:spTree>
    <p:extLst>
      <p:ext uri="{BB962C8B-B14F-4D97-AF65-F5344CB8AC3E}">
        <p14:creationId xmlns:p14="http://schemas.microsoft.com/office/powerpoint/2010/main" val="2152710628"/>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Hi everyone.  My name is James Blackwood, but most people just call me JD  </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I'm the CTO and NHS National Programme Manager for an Innovate UK research programme based in Scotland, called </a:t>
            </a:r>
            <a:r>
              <a:rPr lang="en-GB" sz="1800" dirty="0" err="1">
                <a:solidFill>
                  <a:srgbClr val="000000"/>
                </a:solidFill>
                <a:effectLst/>
                <a:latin typeface="Calibri" panose="020F0502020204030204" pitchFamily="34" charset="0"/>
              </a:rPr>
              <a:t>iCAIRD</a:t>
            </a:r>
            <a:r>
              <a:rPr lang="en-GB" sz="1800" dirty="0">
                <a:solidFill>
                  <a:srgbClr val="000000"/>
                </a:solidFill>
                <a:effectLst/>
                <a:latin typeface="Calibri" panose="020F0502020204030204" pitchFamily="34" charset="0"/>
              </a:rPr>
              <a:t>.  </a:t>
            </a:r>
            <a:r>
              <a:rPr lang="en-GB" sz="1800" dirty="0" err="1">
                <a:solidFill>
                  <a:srgbClr val="000000"/>
                </a:solidFill>
                <a:effectLst/>
                <a:latin typeface="Calibri" panose="020F0502020204030204" pitchFamily="34" charset="0"/>
              </a:rPr>
              <a:t>iCAIRD</a:t>
            </a:r>
            <a:r>
              <a:rPr lang="en-GB" sz="1800" dirty="0">
                <a:solidFill>
                  <a:srgbClr val="000000"/>
                </a:solidFill>
                <a:effectLst/>
                <a:latin typeface="Calibri" panose="020F0502020204030204" pitchFamily="34" charset="0"/>
              </a:rPr>
              <a:t> is the largest healthcare AI programme in the UK, with over 40 partners and 40 research projects across radiology and pathology.  We're a double award-winning programme and we've attracted over £25m in funding to-date.</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I'm also the healthcare AI lead for the Scottish Government, where I'm responsible for establishing Scotland's AI Hub that provides education, infrastructure, platforms, advisory services, standards and funding for the national adoption of AI within NHS Scotland.</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I'm genuinely excited to share more about the world of AI in healthcare, but remember that this is my first insurance event, so be gentle.  I should point out that I'm not a clinician and I only came into healthcare 3.5 years ago.</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Now, normally I try to inject some humour into my presentations and I asked my team to scour the internet to find me some witty one-liners about insurance - they came up with nothing.  So I'm going to play this with a straight bat and today I hope to give you a snapshot of what AI is, why we need it and the reality of AI adoption in the UK health and care system…and maybe afterwards you can share some of those witty insurance anecdotes with me!</a:t>
            </a:r>
          </a:p>
          <a:p>
            <a:endParaRPr lang="en-GB" dirty="0"/>
          </a:p>
        </p:txBody>
      </p:sp>
      <p:sp>
        <p:nvSpPr>
          <p:cNvPr id="4" name="Slide Number Placeholder 3"/>
          <p:cNvSpPr>
            <a:spLocks noGrp="1"/>
          </p:cNvSpPr>
          <p:nvPr>
            <p:ph type="sldNum" sz="quarter" idx="5"/>
          </p:nvPr>
        </p:nvSpPr>
        <p:spPr/>
        <p:txBody>
          <a:bodyPr/>
          <a:lstStyle/>
          <a:p>
            <a:fld id="{A96DF669-4F22-EA49-9764-C9EA1C42C8D6}" type="slidenum">
              <a:rPr lang="en-GB" smtClean="0"/>
              <a:t>1</a:t>
            </a:fld>
            <a:endParaRPr lang="en-GB"/>
          </a:p>
        </p:txBody>
      </p:sp>
    </p:spTree>
    <p:extLst>
      <p:ext uri="{BB962C8B-B14F-4D97-AF65-F5344CB8AC3E}">
        <p14:creationId xmlns:p14="http://schemas.microsoft.com/office/powerpoint/2010/main" val="2640190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However, AI can't be imaginative.  It can't infer additional context unless it's within the substantial amounts of data that it has trained with.  I'm not saying that AI is stupid, but rather that it is very good at solving very specific problems.</a:t>
            </a:r>
          </a:p>
          <a:p>
            <a:endParaRPr lang="en-GB" dirty="0"/>
          </a:p>
        </p:txBody>
      </p:sp>
      <p:sp>
        <p:nvSpPr>
          <p:cNvPr id="4" name="Slide Number Placeholder 3"/>
          <p:cNvSpPr>
            <a:spLocks noGrp="1"/>
          </p:cNvSpPr>
          <p:nvPr>
            <p:ph type="sldNum" sz="quarter" idx="5"/>
          </p:nvPr>
        </p:nvSpPr>
        <p:spPr/>
        <p:txBody>
          <a:bodyPr/>
          <a:lstStyle/>
          <a:p>
            <a:fld id="{A96DF669-4F22-EA49-9764-C9EA1C42C8D6}" type="slidenum">
              <a:rPr lang="en-GB" smtClean="0"/>
              <a:t>10</a:t>
            </a:fld>
            <a:endParaRPr lang="en-GB"/>
          </a:p>
        </p:txBody>
      </p:sp>
    </p:spTree>
    <p:extLst>
      <p:ext uri="{BB962C8B-B14F-4D97-AF65-F5344CB8AC3E}">
        <p14:creationId xmlns:p14="http://schemas.microsoft.com/office/powerpoint/2010/main" val="1405773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That being said here are two commonly quoted problems that AI finds surprisingly difficult.  On the left, it can sometimes fail to recognise the difference between a chihuahua and a muffin.  On the right it can struggle to differentiate between a sheepdog and a mop.</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At this point, some of you may be rightly concerned that if AI can’t recognise the difference between a dog and a cake, then we’re all in trouble.  </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What I’m saying is that AI is currently very good at solving the specific problem for which it was trained.  It takes a long time to train AI, a lot of data and a lot of clinician time – because like a child needs to be taught maths by a teacher, so AI needs to be taught how to recognise cancer by a clinician.  You'll be pleased to hear, that with enough data and training, AI will help you avoid mopping the floor with your dog, or accidentally eating your chihuahua.</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The point here is that the market is full of niche solutions that are really good at solving specific problems – such as recognising lung cancer on a chest x-ray.  To apply AI across an entire clinical pathway, you’d need to purchase potentially dozens of these tools.  You can't just buy AI, plug it in and the whole clinical pathway is magically transformed.  Any AI tool on the market right now will make a substantial difference , but they're not necessarily easy to implement, or orchestrate across a pathway.</a:t>
            </a:r>
          </a:p>
          <a:p>
            <a:endParaRPr lang="en-GB" dirty="0"/>
          </a:p>
        </p:txBody>
      </p:sp>
      <p:sp>
        <p:nvSpPr>
          <p:cNvPr id="4" name="Slide Number Placeholder 3"/>
          <p:cNvSpPr>
            <a:spLocks noGrp="1"/>
          </p:cNvSpPr>
          <p:nvPr>
            <p:ph type="sldNum" sz="quarter" idx="5"/>
          </p:nvPr>
        </p:nvSpPr>
        <p:spPr/>
        <p:txBody>
          <a:bodyPr/>
          <a:lstStyle/>
          <a:p>
            <a:fld id="{A96DF669-4F22-EA49-9764-C9EA1C42C8D6}" type="slidenum">
              <a:rPr lang="en-GB" smtClean="0"/>
              <a:t>11</a:t>
            </a:fld>
            <a:endParaRPr lang="en-GB"/>
          </a:p>
        </p:txBody>
      </p:sp>
    </p:spTree>
    <p:extLst>
      <p:ext uri="{BB962C8B-B14F-4D97-AF65-F5344CB8AC3E}">
        <p14:creationId xmlns:p14="http://schemas.microsoft.com/office/powerpoint/2010/main" val="2052796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And one of the reasons for this is that AI isn't simply software.  It's often - but not always - a medical device, just like an MRI or a CT scanner.  And just like any other medical device, AI needs to be regulated, calibrated, monitored, maintained and controlled to ensure clinical safety and performance.</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Helpfully the FDA have a very simple, high level list of criteria to determine whether your use of AI makes it a medical device.  Basically, If it's used to treat, diagnose, cure, mitigate or prevent disease or other conditions - then it's a medical device.</a:t>
            </a:r>
          </a:p>
          <a:p>
            <a:endParaRPr lang="en-GB" dirty="0"/>
          </a:p>
        </p:txBody>
      </p:sp>
      <p:sp>
        <p:nvSpPr>
          <p:cNvPr id="4" name="Slide Number Placeholder 3"/>
          <p:cNvSpPr>
            <a:spLocks noGrp="1"/>
          </p:cNvSpPr>
          <p:nvPr>
            <p:ph type="sldNum" sz="quarter" idx="5"/>
          </p:nvPr>
        </p:nvSpPr>
        <p:spPr/>
        <p:txBody>
          <a:bodyPr/>
          <a:lstStyle/>
          <a:p>
            <a:fld id="{A96DF669-4F22-EA49-9764-C9EA1C42C8D6}" type="slidenum">
              <a:rPr lang="en-GB" smtClean="0"/>
              <a:t>12</a:t>
            </a:fld>
            <a:endParaRPr lang="en-GB"/>
          </a:p>
        </p:txBody>
      </p:sp>
    </p:spTree>
    <p:extLst>
      <p:ext uri="{BB962C8B-B14F-4D97-AF65-F5344CB8AC3E}">
        <p14:creationId xmlns:p14="http://schemas.microsoft.com/office/powerpoint/2010/main" val="3311123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So why do we need AI.</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13</a:t>
            </a:fld>
            <a:endParaRPr lang="en-GB"/>
          </a:p>
        </p:txBody>
      </p:sp>
    </p:spTree>
    <p:extLst>
      <p:ext uri="{BB962C8B-B14F-4D97-AF65-F5344CB8AC3E}">
        <p14:creationId xmlns:p14="http://schemas.microsoft.com/office/powerpoint/2010/main" val="3482819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I suspect everybody in the room instinctively knows why.  These are NHS Scotland performance statistics from a couple of months ago.  We're missing national performance targets by anywhere from 20 to 50 percentage points and the situation looks similar across the UK.  </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In general, we're not seeing patients quickly enough, treating them quickly enough or discharging them quickly enough.  Some patients are waiting longer than 2 years for treatment, even if they're diagnosed with a life threatening or life altering disease such as cancer.</a:t>
            </a:r>
          </a:p>
          <a:p>
            <a:endParaRPr lang="en-GB" dirty="0"/>
          </a:p>
        </p:txBody>
      </p:sp>
      <p:sp>
        <p:nvSpPr>
          <p:cNvPr id="4" name="Slide Number Placeholder 3"/>
          <p:cNvSpPr>
            <a:spLocks noGrp="1"/>
          </p:cNvSpPr>
          <p:nvPr>
            <p:ph type="sldNum" sz="quarter" idx="5"/>
          </p:nvPr>
        </p:nvSpPr>
        <p:spPr/>
        <p:txBody>
          <a:bodyPr/>
          <a:lstStyle/>
          <a:p>
            <a:fld id="{A96DF669-4F22-EA49-9764-C9EA1C42C8D6}" type="slidenum">
              <a:rPr lang="en-GB" smtClean="0"/>
              <a:t>14</a:t>
            </a:fld>
            <a:endParaRPr lang="en-GB"/>
          </a:p>
        </p:txBody>
      </p:sp>
    </p:spTree>
    <p:extLst>
      <p:ext uri="{BB962C8B-B14F-4D97-AF65-F5344CB8AC3E}">
        <p14:creationId xmlns:p14="http://schemas.microsoft.com/office/powerpoint/2010/main" val="2950865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The context to these statistics is fairly grim.  </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We're under extreme financial pressure, with ongoing targets for annualised cost reduction.  In some areas, especially imaging disciplines, over a third of positions remain unfilled a year after they were advertised, and those who are doing the job, are burning out at record levels.  </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Staff within the NHS are trying their hardest in difficult circumstances to achieve the best possible outcomes for their patients and to cope with unprecedented demand; demand that will  increase by 60% over the next two decades.</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This is not a problem that can be resolved by human resources alone.  There aren't enough people and we don't have enough money.  </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It needs the assistance of digital health technology, especially augmented intelligence.</a:t>
            </a:r>
          </a:p>
          <a:p>
            <a:endParaRPr lang="en-GB" dirty="0"/>
          </a:p>
        </p:txBody>
      </p:sp>
      <p:sp>
        <p:nvSpPr>
          <p:cNvPr id="4" name="Slide Number Placeholder 3"/>
          <p:cNvSpPr>
            <a:spLocks noGrp="1"/>
          </p:cNvSpPr>
          <p:nvPr>
            <p:ph type="sldNum" sz="quarter" idx="5"/>
          </p:nvPr>
        </p:nvSpPr>
        <p:spPr/>
        <p:txBody>
          <a:bodyPr/>
          <a:lstStyle/>
          <a:p>
            <a:fld id="{A96DF669-4F22-EA49-9764-C9EA1C42C8D6}" type="slidenum">
              <a:rPr lang="en-GB" smtClean="0"/>
              <a:t>15</a:t>
            </a:fld>
            <a:endParaRPr lang="en-GB"/>
          </a:p>
        </p:txBody>
      </p:sp>
    </p:spTree>
    <p:extLst>
      <p:ext uri="{BB962C8B-B14F-4D97-AF65-F5344CB8AC3E}">
        <p14:creationId xmlns:p14="http://schemas.microsoft.com/office/powerpoint/2010/main" val="1467973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So where can we use AI</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16</a:t>
            </a:fld>
            <a:endParaRPr lang="en-GB"/>
          </a:p>
        </p:txBody>
      </p:sp>
    </p:spTree>
    <p:extLst>
      <p:ext uri="{BB962C8B-B14F-4D97-AF65-F5344CB8AC3E}">
        <p14:creationId xmlns:p14="http://schemas.microsoft.com/office/powerpoint/2010/main" val="3460905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It probably won't surprise you to learn that AI can be used in almost any aspect of clinical care, including the operational management of a hospital.</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Today, I want to give you a broad appreciation of how AI in being actively used in Healthcare around the world, including some examples from right here in Scotland</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17</a:t>
            </a:fld>
            <a:endParaRPr lang="en-GB"/>
          </a:p>
        </p:txBody>
      </p:sp>
    </p:spTree>
    <p:extLst>
      <p:ext uri="{BB962C8B-B14F-4D97-AF65-F5344CB8AC3E}">
        <p14:creationId xmlns:p14="http://schemas.microsoft.com/office/powerpoint/2010/main" val="425157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There have been decades of research into image recognition using AI.  Facial recognition for security.  Object recognition for self-driving cars.  Motion tracking for defence applications.  Computer vision is where the money has been, so it's a mature use of augmented intelligence.</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It should come as no surprise then, that many of the at-market AI solutions are designed to interpret diagnostic imaging.  There are over 300 AI products in the diagnostic imaging space, and the majority interpret radiological images.</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18</a:t>
            </a:fld>
            <a:endParaRPr lang="en-GB"/>
          </a:p>
        </p:txBody>
      </p:sp>
    </p:spTree>
    <p:extLst>
      <p:ext uri="{BB962C8B-B14F-4D97-AF65-F5344CB8AC3E}">
        <p14:creationId xmlns:p14="http://schemas.microsoft.com/office/powerpoint/2010/main" val="3568146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Breast cancer is the most common cancer in the UK, making up around 15% of all cancer diagnoses.  There are around 56,000 new cases of breast cancer each year and sadly around 11,000 deaths.</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AI can be used to interpret a mammogram and with greater-than-clinician accuracy,  identify and localise lesions - especially useful for surgical planning; measure breast density, which can be a prognostic indicator; classify and grade tumours which is essential for treatment.  </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That allows us to more quickly identify who has cancer, and potentially what type of cancer, so that we can treat them more quickly.</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19</a:t>
            </a:fld>
            <a:endParaRPr lang="en-GB"/>
          </a:p>
        </p:txBody>
      </p:sp>
    </p:spTree>
    <p:extLst>
      <p:ext uri="{BB962C8B-B14F-4D97-AF65-F5344CB8AC3E}">
        <p14:creationId xmlns:p14="http://schemas.microsoft.com/office/powerpoint/2010/main" val="4183733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Now, before we delve into the application of AI, I thought we could start with a definition of AI and in particular what AI is not!</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2</a:t>
            </a:fld>
            <a:endParaRPr lang="en-GB"/>
          </a:p>
        </p:txBody>
      </p:sp>
    </p:spTree>
    <p:extLst>
      <p:ext uri="{BB962C8B-B14F-4D97-AF65-F5344CB8AC3E}">
        <p14:creationId xmlns:p14="http://schemas.microsoft.com/office/powerpoint/2010/main" val="2025400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You may know that we have three national breast screening programmes in the UK, across England and the devolved nations, that each use a double reader approach.  Every mammogram is read independently by two radiologists and if they disagree then it goes to a third, arbitrating radiologist.  The objective is to assess whether a patient needs to be recalled for further investigation or treatment for suspected breast cancer.</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The problem with that, of course, is that there's a terrible shortage of radiologists in the NHS and that means that there is a backlog of breast cancer screening cases.  Patients aren't being screened as often or as quickly as they should and that results in cancers being diagnosed at a later stage where it's more difficult to treat, or missed altogether.</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20</a:t>
            </a:fld>
            <a:endParaRPr lang="en-GB"/>
          </a:p>
        </p:txBody>
      </p:sp>
    </p:spTree>
    <p:extLst>
      <p:ext uri="{BB962C8B-B14F-4D97-AF65-F5344CB8AC3E}">
        <p14:creationId xmlns:p14="http://schemas.microsoft.com/office/powerpoint/2010/main" val="634560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An approach we're trialling in Scotland, as part of the </a:t>
            </a:r>
            <a:r>
              <a:rPr lang="en-GB" sz="1800" dirty="0" err="1">
                <a:solidFill>
                  <a:srgbClr val="000000"/>
                </a:solidFill>
                <a:effectLst/>
                <a:latin typeface="Calibri" panose="020F0502020204030204" pitchFamily="34" charset="0"/>
              </a:rPr>
              <a:t>iCAIRD</a:t>
            </a:r>
            <a:r>
              <a:rPr lang="en-GB" sz="1800" dirty="0">
                <a:solidFill>
                  <a:srgbClr val="000000"/>
                </a:solidFill>
                <a:effectLst/>
                <a:latin typeface="Calibri" panose="020F0502020204030204" pitchFamily="34" charset="0"/>
              </a:rPr>
              <a:t> programme,  is to replace one of those radiologists with AI.</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21</a:t>
            </a:fld>
            <a:endParaRPr lang="en-GB"/>
          </a:p>
        </p:txBody>
      </p:sp>
    </p:spTree>
    <p:extLst>
      <p:ext uri="{BB962C8B-B14F-4D97-AF65-F5344CB8AC3E}">
        <p14:creationId xmlns:p14="http://schemas.microsoft.com/office/powerpoint/2010/main" val="1946286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We think we can automate 45% of the process using this approach, and at the same time relieve the significant workforce and recruitment pressures.  That automation will help us diagnose 40% of breast cancer patients earlier, some as much as 2 years earlier, and pick up 12% more fatty breast cancers.</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22</a:t>
            </a:fld>
            <a:endParaRPr lang="en-GB"/>
          </a:p>
        </p:txBody>
      </p:sp>
    </p:spTree>
    <p:extLst>
      <p:ext uri="{BB962C8B-B14F-4D97-AF65-F5344CB8AC3E}">
        <p14:creationId xmlns:p14="http://schemas.microsoft.com/office/powerpoint/2010/main" val="1952129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Heart failure accounts for 5% of healthcare spending in Scotland, which is 3-4 percentage points higher than in most other developed countries.  Around 80% of heart failure occurs late in disease progression, normally when you've already presented at the emergency department.   Clearly the earlier we can  detect and treat the causes of heart failure, the better.</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We know that the risk factors can be managed particularly in the community, but we don't have enough sonographers to carry out all the echocardiograms we would like and that means a lot of patients have to wait in a 12 month backlog and make unnecessary trips to hospital.  It's also quite a complex clinical pathway, so there are lots of opportunities to improve efficiency.</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23</a:t>
            </a:fld>
            <a:endParaRPr lang="en-GB"/>
          </a:p>
        </p:txBody>
      </p:sp>
    </p:spTree>
    <p:extLst>
      <p:ext uri="{BB962C8B-B14F-4D97-AF65-F5344CB8AC3E}">
        <p14:creationId xmlns:p14="http://schemas.microsoft.com/office/powerpoint/2010/main" val="2317714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In Scotland, the OPERA project uses AI to work out the risk of heart failure for a patient, using data that we collect directly from patients using a new app, and combining it with an AI rapid interpretation of a patient's echocardiogram.</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24</a:t>
            </a:fld>
            <a:endParaRPr lang="en-GB"/>
          </a:p>
        </p:txBody>
      </p:sp>
    </p:spTree>
    <p:extLst>
      <p:ext uri="{BB962C8B-B14F-4D97-AF65-F5344CB8AC3E}">
        <p14:creationId xmlns:p14="http://schemas.microsoft.com/office/powerpoint/2010/main" val="4155425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All of that information is then presented to cardiologists using a new web-based application, and they can quickly determine the correct course of action for that patient before having to see them in person.</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25</a:t>
            </a:fld>
            <a:endParaRPr lang="en-GB"/>
          </a:p>
        </p:txBody>
      </p:sp>
    </p:spTree>
    <p:extLst>
      <p:ext uri="{BB962C8B-B14F-4D97-AF65-F5344CB8AC3E}">
        <p14:creationId xmlns:p14="http://schemas.microsoft.com/office/powerpoint/2010/main" val="3589856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The benefits here are just amazing.  We reduced the patient waiting time from over 12 months to just 2 weeks.  It now takes just 2 minutes instead of 25 minutes to interpret the echocardiogram and by doing all of this in the community, we've been able to reduce the number of patients who have to come to hospital, by 30%.  That's an overall gain in efficiency of 150%</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26</a:t>
            </a:fld>
            <a:endParaRPr lang="en-GB"/>
          </a:p>
        </p:txBody>
      </p:sp>
    </p:spTree>
    <p:extLst>
      <p:ext uri="{BB962C8B-B14F-4D97-AF65-F5344CB8AC3E}">
        <p14:creationId xmlns:p14="http://schemas.microsoft.com/office/powerpoint/2010/main" val="314898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Another area in which there been a recent proliferation of AI tools, is prostate histopathology.  </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Prostate cancer is the most common cancer amongst men in the UK.  There are around 52,000 new cases of the cancer every year and around 12,000 deaths.  The sooner it's diagnosed, the greater the chances of survival, so anything we can do to speed up the diagnostic process is a good thing.</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Histopathology, for those who don't know, is the science of understanding disease by looking at human tissue.  So when you get a biopsy, the piece of tissue is send to a lab, who use a microtome to shave very thin 3 micron slivers of that tissue and fix it onto a glass slide.  </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27</a:t>
            </a:fld>
            <a:endParaRPr lang="en-GB"/>
          </a:p>
        </p:txBody>
      </p:sp>
    </p:spTree>
    <p:extLst>
      <p:ext uri="{BB962C8B-B14F-4D97-AF65-F5344CB8AC3E}">
        <p14:creationId xmlns:p14="http://schemas.microsoft.com/office/powerpoint/2010/main" val="363740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9 health boards in Scotland now have the capability to scan that glass slide at 40 times magnification and store it digitally.  Once it's stored in this format, we can process it easily using AI.  On the </a:t>
            </a:r>
            <a:r>
              <a:rPr lang="en-GB" sz="1800" dirty="0" err="1">
                <a:solidFill>
                  <a:srgbClr val="000000"/>
                </a:solidFill>
                <a:effectLst/>
                <a:latin typeface="Calibri" panose="020F0502020204030204" pitchFamily="34" charset="0"/>
              </a:rPr>
              <a:t>iCAIRD</a:t>
            </a:r>
            <a:r>
              <a:rPr lang="en-GB" sz="1800" dirty="0">
                <a:solidFill>
                  <a:srgbClr val="000000"/>
                </a:solidFill>
                <a:effectLst/>
                <a:latin typeface="Calibri" panose="020F0502020204030204" pitchFamily="34" charset="0"/>
              </a:rPr>
              <a:t> programme, we digitised the pathology lab at NHS GGC and now around 98% of all histopathology slides are scanned - about 600,000 slides every year.</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28</a:t>
            </a:fld>
            <a:endParaRPr lang="en-GB"/>
          </a:p>
        </p:txBody>
      </p:sp>
    </p:spTree>
    <p:extLst>
      <p:ext uri="{BB962C8B-B14F-4D97-AF65-F5344CB8AC3E}">
        <p14:creationId xmlns:p14="http://schemas.microsoft.com/office/powerpoint/2010/main" val="732820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We apply AI throughout the process of interpreting each slide.</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In the first instance, we use AI to look at the digital image and tell us if it's of acceptable quality.  In the top left of the screen you can see some examples of unacceptable quality.  Somebody has drawn on the slide with a pen, there a fold in the tissue, it's out of focus or there's contamination on the slide itself.</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Once we've weeded out the slides that cannot be used, we process all the slides for a patient, by breaking it down into smaller tiles - something we call tessellation - look at each tile for evidence of cancer and select only the slides that we suspect have cancerous tissue.</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Then we use AI to determine the boundaries of the tumour - a process we call localisation or segmentation - and we automatically measure the size of the tumour, compared against the size of the tissue sample that we have on the slide.  We also grade the cancer. And finally, we use heatmaps and other visual cues to help pathologists see the cancer.</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29</a:t>
            </a:fld>
            <a:endParaRPr lang="en-GB"/>
          </a:p>
        </p:txBody>
      </p:sp>
    </p:spTree>
    <p:extLst>
      <p:ext uri="{BB962C8B-B14F-4D97-AF65-F5344CB8AC3E}">
        <p14:creationId xmlns:p14="http://schemas.microsoft.com/office/powerpoint/2010/main" val="636782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It's not the terminator.  I know that'll come as a disappointment to some of you, but AI has not reached a level of advancement where it's decided that the only way to save the human race is to destroy it.</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3</a:t>
            </a:fld>
            <a:endParaRPr lang="en-GB"/>
          </a:p>
        </p:txBody>
      </p:sp>
    </p:spTree>
    <p:extLst>
      <p:ext uri="{BB962C8B-B14F-4D97-AF65-F5344CB8AC3E}">
        <p14:creationId xmlns:p14="http://schemas.microsoft.com/office/powerpoint/2010/main" val="3116861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As many of you will know, we use the Gleeson system to grade prostate cancer.  It's renowned for having what we call high interobserver discordance - basically if you put 10 pathologists in a room, you'll get maybe 6 different grades instead of one.  </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A global grand challenge has recently finished, where they had a number of pathologists Gleeson grade a series of digital H&amp;E images and then did the same with a number of different AI algorithms.  What they found was that without tuning the AI to the dataset, there was a higher agreement with the reference assessment and lower variability between algorithms.  In essence - if you put 10 algorithms in a room you might get 3 different grades instead of 6 - and if you put one algorithm in the room, you'll get the same answer every time.</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Lower variability means more consistent diagnosis, but it doesn't necessarily mean more correct diagnosis.</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30</a:t>
            </a:fld>
            <a:endParaRPr lang="en-GB"/>
          </a:p>
        </p:txBody>
      </p:sp>
    </p:spTree>
    <p:extLst>
      <p:ext uri="{BB962C8B-B14F-4D97-AF65-F5344CB8AC3E}">
        <p14:creationId xmlns:p14="http://schemas.microsoft.com/office/powerpoint/2010/main" val="4235211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The same grand challenge also looked at accuracy against a reference grade.  You can tell straight away, that it can be a bit of a lottery, but the AI is both more consistent and more accurate - in some cases, more accurate by 7 percentage points.</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In fact, whereas the US pathologists missed 7.3% of cancers, the AI missed just 1.9%, and overall pathologists missed 1.9% of cancers versus just 1% with AI.</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Interestingly, AI tends to </a:t>
            </a:r>
            <a:r>
              <a:rPr lang="en-GB" sz="1800" dirty="0" err="1">
                <a:solidFill>
                  <a:srgbClr val="000000"/>
                </a:solidFill>
                <a:effectLst/>
                <a:latin typeface="Calibri" panose="020F0502020204030204" pitchFamily="34" charset="0"/>
              </a:rPr>
              <a:t>overgrade</a:t>
            </a:r>
            <a:r>
              <a:rPr lang="en-GB" sz="1800" dirty="0">
                <a:solidFill>
                  <a:srgbClr val="000000"/>
                </a:solidFill>
                <a:effectLst/>
                <a:latin typeface="Calibri" panose="020F0502020204030204" pitchFamily="34" charset="0"/>
              </a:rPr>
              <a:t> mid-grade tumours and pathologists tend to undergrade high-grade tumours.  The solution is to combine AI and pathologists, and to tune the algorithm to the local dataset.</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31</a:t>
            </a:fld>
            <a:endParaRPr lang="en-GB"/>
          </a:p>
        </p:txBody>
      </p:sp>
    </p:spTree>
    <p:extLst>
      <p:ext uri="{BB962C8B-B14F-4D97-AF65-F5344CB8AC3E}">
        <p14:creationId xmlns:p14="http://schemas.microsoft.com/office/powerpoint/2010/main" val="1436608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This whole AI process takes between 30 seconds and a minute; a 65% reduction in the time to diagnosis.  At the same time, we're able to achieve a 7% increase in the detection of cancer and a 70% reduction in false negative detection.  Overall we see a 25% improvement in the accuracy of Gleeson Grading.  In a lab such as NHS GGC, all of those improvements taken together might be an equivalent of saving 1-2 pathologists.</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32</a:t>
            </a:fld>
            <a:endParaRPr lang="en-GB"/>
          </a:p>
        </p:txBody>
      </p:sp>
    </p:spTree>
    <p:extLst>
      <p:ext uri="{BB962C8B-B14F-4D97-AF65-F5344CB8AC3E}">
        <p14:creationId xmlns:p14="http://schemas.microsoft.com/office/powerpoint/2010/main" val="140884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We often talk about the clinical value of AI, but actually a huge amount of the time and money spent on a patient relates to the their journey through an episode of care.  How long does it take to transfer them to a bed, is a bed even available, are they in a hospital with the right people and skills for their particular condition, how efficiently do we run our operating theatres and can we get them seen by a surgeon quickly, how quickly are they discharged, etc, etc.</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33</a:t>
            </a:fld>
            <a:endParaRPr lang="en-GB"/>
          </a:p>
        </p:txBody>
      </p:sp>
    </p:spTree>
    <p:extLst>
      <p:ext uri="{BB962C8B-B14F-4D97-AF65-F5344CB8AC3E}">
        <p14:creationId xmlns:p14="http://schemas.microsoft.com/office/powerpoint/2010/main" val="902844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There is an entire market for command centre technology that will automate many aspects of running a hospital and where it can't automate, it will ensure that you have the right information to make a decision.</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As you're arriving in the emergency department AI is being used to help triage and assess, to look for space in the right ward, to roster the correct number of staff to deal with the influx of patients and to optimise discharge planning so that there's a bed there when you need it.  </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Simultaneously, for a health board like GGC, it might assess the capability, capacity and availability of clinical specialists across all the hospitals within the health board and based upon patient condition, suggest that they be redirected to a different hospital.  </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AI is used to manage equipment logistics, not only making sure the right equipment is in the right place at the right time, but also that it's moved from one place to the other by the quickest route and that somebody is there to move it.</a:t>
            </a:r>
          </a:p>
        </p:txBody>
      </p:sp>
      <p:sp>
        <p:nvSpPr>
          <p:cNvPr id="4" name="Slide Number Placeholder 3"/>
          <p:cNvSpPr>
            <a:spLocks noGrp="1"/>
          </p:cNvSpPr>
          <p:nvPr>
            <p:ph type="sldNum" sz="quarter" idx="5"/>
          </p:nvPr>
        </p:nvSpPr>
        <p:spPr/>
        <p:txBody>
          <a:bodyPr/>
          <a:lstStyle/>
          <a:p>
            <a:fld id="{A96DF669-4F22-EA49-9764-C9EA1C42C8D6}" type="slidenum">
              <a:rPr lang="en-GB" smtClean="0"/>
              <a:t>34</a:t>
            </a:fld>
            <a:endParaRPr lang="en-GB"/>
          </a:p>
        </p:txBody>
      </p:sp>
    </p:spTree>
    <p:extLst>
      <p:ext uri="{BB962C8B-B14F-4D97-AF65-F5344CB8AC3E}">
        <p14:creationId xmlns:p14="http://schemas.microsoft.com/office/powerpoint/2010/main" val="2296456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These command centre solutions are used more in the US than they are in the UK, but I've heard rumours that the new Monklands hospital in North Lanarkshire is considering one.</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Now, there were just too many benefits to put on a single slide, but I've selected a few to give you a flavour of where these systems make a difference.  </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We all know that bed availability is an issue.  Using AI we might be able to double the number of morning discharges and save 20,000 unnecessary days in hospital every year.</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Earlier, you saw the national performance statistics with respect to the emergency department.  100% of patients brought into A&amp;E should be admitted, transferred or discharged within 4 hours.  We're currently doing that for just 71% of patients.  Using AI we could reduce the length of stay in the ED by 20% and accelerate transfers out of the ED by 23% … now that might bring us closer to our targets.</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In the US, Tampa Bay hospital which is probably about two thirds the size of the Queen Elizabeth hospital in Glasgow, saved $40m dollars a year in efficiency gains through a combination of AI and operational intelligence, using a command centre solution.</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I reckon we could find a good use for $40m dollars in the NHS, don't you?</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35</a:t>
            </a:fld>
            <a:endParaRPr lang="en-GB"/>
          </a:p>
        </p:txBody>
      </p:sp>
    </p:spTree>
    <p:extLst>
      <p:ext uri="{BB962C8B-B14F-4D97-AF65-F5344CB8AC3E}">
        <p14:creationId xmlns:p14="http://schemas.microsoft.com/office/powerpoint/2010/main" val="3755042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Every year the Scottish ambulance service takes 1.4 million calls and responds to 750,000 unscheduled care incidents of which around 500,000 are emergencies - many of them a suspected heart attack or stroke for which time is of the essence.  Like every service across the NHS, they are unable to keep up with demand, so any efficiency gain or performance improvement makes a significant difference and potentially saves lives.</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36</a:t>
            </a:fld>
            <a:endParaRPr lang="en-GB"/>
          </a:p>
        </p:txBody>
      </p:sp>
    </p:spTree>
    <p:extLst>
      <p:ext uri="{BB962C8B-B14F-4D97-AF65-F5344CB8AC3E}">
        <p14:creationId xmlns:p14="http://schemas.microsoft.com/office/powerpoint/2010/main" val="22679415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The service has been trialling the use of AI within its call handling processes with technology from </a:t>
            </a:r>
            <a:r>
              <a:rPr lang="en-GB" sz="1800" dirty="0" err="1">
                <a:solidFill>
                  <a:srgbClr val="000000"/>
                </a:solidFill>
                <a:effectLst/>
                <a:latin typeface="Calibri" panose="020F0502020204030204" pitchFamily="34" charset="0"/>
              </a:rPr>
              <a:t>corti.ai</a:t>
            </a:r>
            <a:r>
              <a:rPr lang="en-GB" sz="1800" dirty="0">
                <a:solidFill>
                  <a:srgbClr val="000000"/>
                </a:solidFill>
                <a:effectLst/>
                <a:latin typeface="Calibri" panose="020F0502020204030204" pitchFamily="34" charset="0"/>
              </a:rPr>
              <a:t>.  The tech is actually pretty amazing.  The AI listens to the call, searching for key words and phrases, and listening to tone and emotion.  In combines insights from that speech data with information that the call handler is typing into the application and identifies the category and type of incident, but also a suggested response, taken from the written protocols used by the call centre.</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At the same time, the AI is measuring call handler performance - checking that they're following their protocols and looking for ways to continuously improve their response so that they can give the right advice in the shortest time possible.</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37</a:t>
            </a:fld>
            <a:endParaRPr lang="en-GB"/>
          </a:p>
        </p:txBody>
      </p:sp>
    </p:spTree>
    <p:extLst>
      <p:ext uri="{BB962C8B-B14F-4D97-AF65-F5344CB8AC3E}">
        <p14:creationId xmlns:p14="http://schemas.microsoft.com/office/powerpoint/2010/main" val="4060357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By using this type of AI technology, we could reduce call handler errors by half whilst increasing the rate of call handling by a quarter.  At the same time, call handlers can learn and improve 3 times faster than using traditional methods and the time it takes to independently evaluate their performance could reduce by half.</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Perhaps of even greater interest is that the service could improve its diagnosis of out-of-hospital cardiac arrest by 43%, which means more patients get the right treatment when they're travelling to hospital and once they're transferred into the care of the emergency department.</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38</a:t>
            </a:fld>
            <a:endParaRPr lang="en-GB"/>
          </a:p>
        </p:txBody>
      </p:sp>
    </p:spTree>
    <p:extLst>
      <p:ext uri="{BB962C8B-B14F-4D97-AF65-F5344CB8AC3E}">
        <p14:creationId xmlns:p14="http://schemas.microsoft.com/office/powerpoint/2010/main" val="2905815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Now you might be thinking, what the hell does traffic management have to do with healthcare.  Well, let me tell you.  I actually own a company called </a:t>
            </a:r>
            <a:r>
              <a:rPr lang="en-GB" sz="1800" dirty="0" err="1">
                <a:solidFill>
                  <a:srgbClr val="000000"/>
                </a:solidFill>
                <a:effectLst/>
                <a:latin typeface="Calibri" panose="020F0502020204030204" pitchFamily="34" charset="0"/>
              </a:rPr>
              <a:t>Simplifai</a:t>
            </a:r>
            <a:r>
              <a:rPr lang="en-GB" sz="1800" dirty="0">
                <a:solidFill>
                  <a:srgbClr val="000000"/>
                </a:solidFill>
                <a:effectLst/>
                <a:latin typeface="Calibri" panose="020F0502020204030204" pitchFamily="34" charset="0"/>
              </a:rPr>
              <a:t> that uses artificial intelligence to manage the flow of traffic across a city, by automatically changing traffic signals to achieve whatever goal you set for the system.</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39</a:t>
            </a:fld>
            <a:endParaRPr lang="en-GB"/>
          </a:p>
        </p:txBody>
      </p:sp>
    </p:spTree>
    <p:extLst>
      <p:ext uri="{BB962C8B-B14F-4D97-AF65-F5344CB8AC3E}">
        <p14:creationId xmlns:p14="http://schemas.microsoft.com/office/powerpoint/2010/main" val="3146619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AI is not sentient.  </a:t>
            </a:r>
            <a:r>
              <a:rPr lang="en-GB" sz="1800" dirty="0" err="1">
                <a:solidFill>
                  <a:srgbClr val="000000"/>
                </a:solidFill>
                <a:effectLst/>
                <a:latin typeface="Calibri" panose="020F0502020204030204" pitchFamily="34" charset="0"/>
              </a:rPr>
              <a:t>i</a:t>
            </a:r>
            <a:r>
              <a:rPr lang="en-GB" sz="1800" dirty="0">
                <a:solidFill>
                  <a:srgbClr val="000000"/>
                </a:solidFill>
                <a:effectLst/>
                <a:latin typeface="Calibri" panose="020F0502020204030204" pitchFamily="34" charset="0"/>
              </a:rPr>
              <a:t>-Robot was a great movie, if a little sinister, but it's fantasy.</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4</a:t>
            </a:fld>
            <a:endParaRPr lang="en-GB"/>
          </a:p>
        </p:txBody>
      </p:sp>
    </p:spTree>
    <p:extLst>
      <p:ext uri="{BB962C8B-B14F-4D97-AF65-F5344CB8AC3E}">
        <p14:creationId xmlns:p14="http://schemas.microsoft.com/office/powerpoint/2010/main" val="402816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In many cases, the goal is to reduce congestion and resolve traffic jams.  We could certainly use it in the M8 rush hour traffic.  But the goal can be anything.  Redirect traffic in the event of an accident, evacuate the city in the event of an incident, better manage the inflow and outflow of traffic from a hospital during shift changeover or, as we'll discuss now, reduce local air pollution.  </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As an example, Glasgow Royal Infirmary in the north of Glasgow sits just off a very busy part of the M8 motorway.  It's common to see large queues of slow moving or even stationary traffic at the motorway junction leading to the hospital…and unfortunately, because of where the hospital is situated, particulates from vehicle emissions blow off the motorway and pool around the hospital.  I've heard stories about people who left their windows ajar when they went on holiday and when they came back, everything in their office was coated in a fine layer of soot emitted from vehicles on the motorway.</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40</a:t>
            </a:fld>
            <a:endParaRPr lang="en-GB"/>
          </a:p>
        </p:txBody>
      </p:sp>
    </p:spTree>
    <p:extLst>
      <p:ext uri="{BB962C8B-B14F-4D97-AF65-F5344CB8AC3E}">
        <p14:creationId xmlns:p14="http://schemas.microsoft.com/office/powerpoint/2010/main" val="1386020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Now just imagine - workers, patients and the public are breathing in those particulates - and that stuff isn't good for you.</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So we can use AI to look at the volume, flow and direction of traffic, combined with weather data and information on the prevailing wind flows.  We can then set a goal for the system, of minimising air pollution in the areas immediately adjacent to the motorway and ask it to continuously adjust the traffic lights across the city to optimise traffic flow and reduce carbon particulate emissions.</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41</a:t>
            </a:fld>
            <a:endParaRPr lang="en-GB"/>
          </a:p>
        </p:txBody>
      </p:sp>
    </p:spTree>
    <p:extLst>
      <p:ext uri="{BB962C8B-B14F-4D97-AF65-F5344CB8AC3E}">
        <p14:creationId xmlns:p14="http://schemas.microsoft.com/office/powerpoint/2010/main" val="3847180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Now if we do that, not only do we get a reduction in congestion of 20%, but we can reduce those particulates by 10%, and by managing air quality more generally, save 1.000 lives in the UK every year.</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42</a:t>
            </a:fld>
            <a:endParaRPr lang="en-GB"/>
          </a:p>
        </p:txBody>
      </p:sp>
    </p:spTree>
    <p:extLst>
      <p:ext uri="{BB962C8B-B14F-4D97-AF65-F5344CB8AC3E}">
        <p14:creationId xmlns:p14="http://schemas.microsoft.com/office/powerpoint/2010/main" val="2980876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Now, AI is most often used for diagnostics, but probably a more interesting and perhaps useful application of the technology is in prognostic and predictive medicine.  I see a trend where big pharma is paying for AI to be used in companion diagnostics - particularly digital biomarkers and their ability to predict the effectiveness of drug treatment - basically, personalised and precision medicine.  In clinical practice, we're beginning to see AI used as a risk assessment and outcome prediction tool.</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43</a:t>
            </a:fld>
            <a:endParaRPr lang="en-GB"/>
          </a:p>
        </p:txBody>
      </p:sp>
    </p:spTree>
    <p:extLst>
      <p:ext uri="{BB962C8B-B14F-4D97-AF65-F5344CB8AC3E}">
        <p14:creationId xmlns:p14="http://schemas.microsoft.com/office/powerpoint/2010/main" val="4171322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Much like the heart failure project I talked about earlier - we have a world-renowned project running in Scotland called DYNAMIC-AI, which combines artificial intelligence with digitisation of the COPD pathway - that's chronic obstructive pulmonary disease.  We have a high prevalence of COPD in Scotland and sadly, a high rate of mortality - owing to our lifestyle.</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What Chris Carlin and the team at NHSGGC have done, working in partnership with a company called </a:t>
            </a:r>
            <a:r>
              <a:rPr lang="en-GB" sz="1800" dirty="0" err="1">
                <a:solidFill>
                  <a:srgbClr val="000000"/>
                </a:solidFill>
                <a:effectLst/>
                <a:latin typeface="Calibri" panose="020F0502020204030204" pitchFamily="34" charset="0"/>
              </a:rPr>
              <a:t>Lenus</a:t>
            </a:r>
            <a:r>
              <a:rPr lang="en-GB" sz="1800" dirty="0">
                <a:solidFill>
                  <a:srgbClr val="000000"/>
                </a:solidFill>
                <a:effectLst/>
                <a:latin typeface="Calibri" panose="020F0502020204030204" pitchFamily="34" charset="0"/>
              </a:rPr>
              <a:t>, is to first of all start gathering data directly from patients - what we call patient reported outcomes.  They do that using a phone app, and they prompt for people to enter their information using wearable technology like a </a:t>
            </a:r>
            <a:r>
              <a:rPr lang="en-GB" sz="1800" dirty="0" err="1">
                <a:solidFill>
                  <a:srgbClr val="000000"/>
                </a:solidFill>
                <a:effectLst/>
                <a:latin typeface="Calibri" panose="020F0502020204030204" pitchFamily="34" charset="0"/>
              </a:rPr>
              <a:t>fitbit</a:t>
            </a:r>
            <a:r>
              <a:rPr lang="en-GB" sz="1800" dirty="0">
                <a:solidFill>
                  <a:srgbClr val="000000"/>
                </a:solidFill>
                <a:effectLst/>
                <a:latin typeface="Calibri" panose="020F0502020204030204" pitchFamily="34" charset="0"/>
              </a:rPr>
              <a:t> or apple watch - something that's always at hand.  They also provide a means for the patient to communicate directly with care staff using a chat application and provide self-management toolkit - which means they get the help they need without having to come into hospital wherever possible.</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The team then combined traditional medical information from the patient's electronic health record, with that new patient reported information and surfaced that information in a series of dashboards to the wider clinical team, but especially the respiratory consultant responsible for the patient's ongoing medical care.  Only the information relevant to treatment is displayed and those most at risk of decline or who need immediate intervention, can be surfaced more quickly - to accelerate decision making.</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Now - having gathered all of the patient information together, a suit of AI algorithms is used to provide additional risk information - such as the risk of readmission within 3 months, the risk of mortality within 12 months, and other measures that indicate a change in prognosis based on your data.</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The result is a reduction in 12 month mortality from 33% to 17% and readmission after 335 days rather than 40.  A 54% reduction in admissions and a £3.38m reduction in cost per 500 patients.</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44</a:t>
            </a:fld>
            <a:endParaRPr lang="en-GB"/>
          </a:p>
        </p:txBody>
      </p:sp>
    </p:spTree>
    <p:extLst>
      <p:ext uri="{BB962C8B-B14F-4D97-AF65-F5344CB8AC3E}">
        <p14:creationId xmlns:p14="http://schemas.microsoft.com/office/powerpoint/2010/main" val="36701950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Traditionally, immuno-histochemical tests would be required to assess many prognostic biomarkers.  I'm aware of at least one product that assesses ER, PR and HER2 directly from H&amp;E slides without the need for further IHC testing, and another that will do the same with Ki67.</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Since they are prognostic, faster biomarker assessment allows clinicians to provide more accurate patient information and more immediate, targeted therapies.</a:t>
            </a:r>
          </a:p>
        </p:txBody>
      </p:sp>
      <p:sp>
        <p:nvSpPr>
          <p:cNvPr id="4" name="Slide Number Placeholder 3"/>
          <p:cNvSpPr>
            <a:spLocks noGrp="1"/>
          </p:cNvSpPr>
          <p:nvPr>
            <p:ph type="sldNum" sz="quarter" idx="5"/>
          </p:nvPr>
        </p:nvSpPr>
        <p:spPr/>
        <p:txBody>
          <a:bodyPr/>
          <a:lstStyle/>
          <a:p>
            <a:fld id="{A96DF669-4F22-EA49-9764-C9EA1C42C8D6}" type="slidenum">
              <a:rPr lang="en-GB" smtClean="0"/>
              <a:t>45</a:t>
            </a:fld>
            <a:endParaRPr lang="en-GB"/>
          </a:p>
        </p:txBody>
      </p:sp>
    </p:spTree>
    <p:extLst>
      <p:ext uri="{BB962C8B-B14F-4D97-AF65-F5344CB8AC3E}">
        <p14:creationId xmlns:p14="http://schemas.microsoft.com/office/powerpoint/2010/main" val="41032810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Similarly, AI will provide a highly accurate quantification of PD-L1 expression using automated tumour proportion and combined positive scores, from H&amp;E slides and can identify up to 50% more patients that would be receptive to immunotherapy.</a:t>
            </a:r>
          </a:p>
        </p:txBody>
      </p:sp>
      <p:sp>
        <p:nvSpPr>
          <p:cNvPr id="4" name="Slide Number Placeholder 3"/>
          <p:cNvSpPr>
            <a:spLocks noGrp="1"/>
          </p:cNvSpPr>
          <p:nvPr>
            <p:ph type="sldNum" sz="quarter" idx="5"/>
          </p:nvPr>
        </p:nvSpPr>
        <p:spPr/>
        <p:txBody>
          <a:bodyPr/>
          <a:lstStyle/>
          <a:p>
            <a:fld id="{A96DF669-4F22-EA49-9764-C9EA1C42C8D6}" type="slidenum">
              <a:rPr lang="en-GB" smtClean="0"/>
              <a:t>46</a:t>
            </a:fld>
            <a:endParaRPr lang="en-GB"/>
          </a:p>
        </p:txBody>
      </p:sp>
    </p:spTree>
    <p:extLst>
      <p:ext uri="{BB962C8B-B14F-4D97-AF65-F5344CB8AC3E}">
        <p14:creationId xmlns:p14="http://schemas.microsoft.com/office/powerpoint/2010/main" val="37155315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Now, although there are no at-market products that do what's indicated on this slide, there is a healthy pipeline of late-stage and translational research that demonstrates AI, by using a combination of non-imaging and imaging data, could achieve a 25% improvement in the detection and prognosis of high risk cancers.</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In the US, for example, a Cancer Centre is using natural language processing to read a patients unstructured medical notes to understand whether sentinel lymph node biopsy might be appropriate in early stage cancer patients </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Using a combination of structural breast radiomics data and genomics data extracted from exocrine bodies, an AI model has been able to predict response to neoadjuvant chemotherapy.</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In radiation therapy, AI automates the production of anatomically individualised target contouring, and improves inter-observer agreement for small-sized volumes.</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It can also optimise dose distributions and prescriptions for individual patient anatomies, in a fraction of the time that it takes to do so manually - showing time reductions of 85% from nearly 3 hours to just 30 minutes.</a:t>
            </a:r>
          </a:p>
        </p:txBody>
      </p:sp>
      <p:sp>
        <p:nvSpPr>
          <p:cNvPr id="4" name="Slide Number Placeholder 3"/>
          <p:cNvSpPr>
            <a:spLocks noGrp="1"/>
          </p:cNvSpPr>
          <p:nvPr>
            <p:ph type="sldNum" sz="quarter" idx="5"/>
          </p:nvPr>
        </p:nvSpPr>
        <p:spPr/>
        <p:txBody>
          <a:bodyPr/>
          <a:lstStyle/>
          <a:p>
            <a:fld id="{A96DF669-4F22-EA49-9764-C9EA1C42C8D6}" type="slidenum">
              <a:rPr lang="en-GB" smtClean="0"/>
              <a:t>47</a:t>
            </a:fld>
            <a:endParaRPr lang="en-GB"/>
          </a:p>
        </p:txBody>
      </p:sp>
    </p:spTree>
    <p:extLst>
      <p:ext uri="{BB962C8B-B14F-4D97-AF65-F5344CB8AC3E}">
        <p14:creationId xmlns:p14="http://schemas.microsoft.com/office/powerpoint/2010/main" val="4275546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The Institute of Cancer Research in London is working on an early breast cancer gene signature study, following their success with a similar study in bowel cancer</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They've used AI to analyse genomic, cellular and molecular data to uncover 5 new subtypes within luminal-A breast cancer</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This is more than simply automating the task that a clinician can already perform.  These subtypes are not perceptible with the human eye and rely upon multi-</a:t>
            </a:r>
            <a:r>
              <a:rPr lang="en-GB" sz="1800" dirty="0" err="1">
                <a:solidFill>
                  <a:srgbClr val="000000"/>
                </a:solidFill>
                <a:effectLst/>
                <a:latin typeface="Calibri" panose="020F0502020204030204" pitchFamily="34" charset="0"/>
              </a:rPr>
              <a:t>omic</a:t>
            </a:r>
            <a:r>
              <a:rPr lang="en-GB" sz="1800" dirty="0">
                <a:solidFill>
                  <a:srgbClr val="000000"/>
                </a:solidFill>
                <a:effectLst/>
                <a:latin typeface="Calibri" panose="020F0502020204030204" pitchFamily="34" charset="0"/>
              </a:rPr>
              <a:t> data for differentiation.</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They're important, because two of the subtypes respond more positively to immunotherapy than the others, allowing for precision therapy.  Another has been shown to be prognostic regarding the therapeutic effectiveness of tamoxifen.</a:t>
            </a:r>
          </a:p>
        </p:txBody>
      </p:sp>
      <p:sp>
        <p:nvSpPr>
          <p:cNvPr id="4" name="Slide Number Placeholder 3"/>
          <p:cNvSpPr>
            <a:spLocks noGrp="1"/>
          </p:cNvSpPr>
          <p:nvPr>
            <p:ph type="sldNum" sz="quarter" idx="5"/>
          </p:nvPr>
        </p:nvSpPr>
        <p:spPr/>
        <p:txBody>
          <a:bodyPr/>
          <a:lstStyle/>
          <a:p>
            <a:fld id="{A96DF669-4F22-EA49-9764-C9EA1C42C8D6}" type="slidenum">
              <a:rPr lang="en-GB" smtClean="0"/>
              <a:t>48</a:t>
            </a:fld>
            <a:endParaRPr lang="en-GB"/>
          </a:p>
        </p:txBody>
      </p:sp>
    </p:spTree>
    <p:extLst>
      <p:ext uri="{BB962C8B-B14F-4D97-AF65-F5344CB8AC3E}">
        <p14:creationId xmlns:p14="http://schemas.microsoft.com/office/powerpoint/2010/main" val="26081065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Hopefully, like me, you're excited by the prospect of everything I've shown you this evening.  But you guys work in insurance, so I think a good dose of reality and perhaps a little </a:t>
            </a:r>
            <a:r>
              <a:rPr lang="en-GB" sz="1800" dirty="0" err="1">
                <a:solidFill>
                  <a:srgbClr val="000000"/>
                </a:solidFill>
                <a:effectLst/>
                <a:latin typeface="Calibri" panose="020F0502020204030204" pitchFamily="34" charset="0"/>
              </a:rPr>
              <a:t>skepticism</a:t>
            </a:r>
            <a:r>
              <a:rPr lang="en-GB" sz="1800" dirty="0">
                <a:solidFill>
                  <a:srgbClr val="000000"/>
                </a:solidFill>
                <a:effectLst/>
                <a:latin typeface="Calibri" panose="020F0502020204030204" pitchFamily="34" charset="0"/>
              </a:rPr>
              <a:t> should help balance the mood. </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49</a:t>
            </a:fld>
            <a:endParaRPr lang="en-GB"/>
          </a:p>
        </p:txBody>
      </p:sp>
    </p:spTree>
    <p:extLst>
      <p:ext uri="{BB962C8B-B14F-4D97-AF65-F5344CB8AC3E}">
        <p14:creationId xmlns:p14="http://schemas.microsoft.com/office/powerpoint/2010/main" val="268703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err="1">
                <a:solidFill>
                  <a:srgbClr val="000000"/>
                </a:solidFill>
                <a:effectLst/>
                <a:latin typeface="Calibri" panose="020F0502020204030204" pitchFamily="34" charset="0"/>
              </a:rPr>
              <a:t>Ahhh</a:t>
            </a:r>
            <a:r>
              <a:rPr lang="en-GB" sz="1800" dirty="0">
                <a:solidFill>
                  <a:srgbClr val="000000"/>
                </a:solidFill>
                <a:effectLst/>
                <a:latin typeface="Calibri" panose="020F0502020204030204" pitchFamily="34" charset="0"/>
              </a:rPr>
              <a:t>…Ultron… for the Marvel fans.  We won't be transplanting your consciousness into a power-hungry advanced cybernetic device, at least not any time soon.</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5</a:t>
            </a:fld>
            <a:endParaRPr lang="en-GB"/>
          </a:p>
        </p:txBody>
      </p:sp>
    </p:spTree>
    <p:extLst>
      <p:ext uri="{BB962C8B-B14F-4D97-AF65-F5344CB8AC3E}">
        <p14:creationId xmlns:p14="http://schemas.microsoft.com/office/powerpoint/2010/main" val="6387342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We're fortunate that in the US, the FDA is now publishing its database of device registrations.  The EU hasn't done the same, but EU registrations follow a similar pattern with a slightly higher number of registrations because the regulatory process isn't as burdensome.  But the stratification by clinical area is much the same.</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Around 75% of all registrations in the US are radiological AI tools; about 80% in the EU.  They provide clinical decision support to radiologists - largely clinical feature recognition, volume measurement, triage and prioritisation.</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You can see that around 5 to 6 years ago we hit a tipping point in radiology that led to the familiar hockey-stick growth curve.  We are at a similar tipping point in pathology as laboratories across the world move to digital pathology systems, and vast volumes of data start to become available for research.  That means over the next 5 to 6 years we're going to see a similar growth in pathology AI.  I can see similar trends in cardiology, </a:t>
            </a:r>
            <a:r>
              <a:rPr lang="en-GB" sz="1800" dirty="0" err="1">
                <a:solidFill>
                  <a:srgbClr val="000000"/>
                </a:solidFill>
                <a:effectLst/>
                <a:latin typeface="Calibri" panose="020F0502020204030204" pitchFamily="34" charset="0"/>
              </a:rPr>
              <a:t>opthalmology</a:t>
            </a:r>
            <a:r>
              <a:rPr lang="en-GB" sz="1800" dirty="0">
                <a:solidFill>
                  <a:srgbClr val="000000"/>
                </a:solidFill>
                <a:effectLst/>
                <a:latin typeface="Calibri" panose="020F0502020204030204" pitchFamily="34" charset="0"/>
              </a:rPr>
              <a:t>, dermatology, oncology and a host of other areas.</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50</a:t>
            </a:fld>
            <a:endParaRPr lang="en-GB"/>
          </a:p>
        </p:txBody>
      </p:sp>
    </p:spTree>
    <p:extLst>
      <p:ext uri="{BB962C8B-B14F-4D97-AF65-F5344CB8AC3E}">
        <p14:creationId xmlns:p14="http://schemas.microsoft.com/office/powerpoint/2010/main" val="5128808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But here's the rub.  Just because you get regulatory approval for your product, doesn't mean that is works.  And the nature of AI is that even if it works in, say America, Israel, China or India … doesn't mean it'll work in the UK.</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So there is a gap between products being available and products being adoptable.</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NHS England have created a dashboard showing the rate of adoption of AI into clinical service.  Now this slide is encouraging.  240 technologies implemented in 143 sites.  We need to look a little closer though, to see the real picture</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51</a:t>
            </a:fld>
            <a:endParaRPr lang="en-GB"/>
          </a:p>
        </p:txBody>
      </p:sp>
    </p:spTree>
    <p:extLst>
      <p:ext uri="{BB962C8B-B14F-4D97-AF65-F5344CB8AC3E}">
        <p14:creationId xmlns:p14="http://schemas.microsoft.com/office/powerpoint/2010/main" val="42085568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You can see on the right that 75% of AI products are 3 to 5 years away from deployment; around 25% are forecast to be adopted in 1 year or less.  The reason for this is actually very simple - we have to gather prospective evidence in clinical use of the performance and benefit of these technologies before we can fully adopt them into service, at scale.  These health technology assessments take between 12 and 36 months to complete, depending on the complexity of product integration into the clinical pathway.  </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So we'll have to wait a while for AI to become mainstream.</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The great news is that we've learned a lot of lessons from AI in radiology. So now, as products become available in other clinical areas such as pathology, we're already starting to conduct those prospective assessments.  Actually, I suspect we'll be ready to adopt the first pathology AI in Scotland within 24 months.</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We're already nationally procuring a stroke thrombectomy solution for all health boards and through our accelerated national innovation adoption pathway we're evaluating AI for detecting lung cancer.</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So whilst AI isn't ubiquitous in clinical care, the near-term future looks very promising and if you invite me back in 24 months, I suspect there I'll have a long list of stories - well, maybe a short list - about how we're actually transforming healthcare using AI</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52</a:t>
            </a:fld>
            <a:endParaRPr lang="en-GB"/>
          </a:p>
        </p:txBody>
      </p:sp>
    </p:spTree>
    <p:extLst>
      <p:ext uri="{BB962C8B-B14F-4D97-AF65-F5344CB8AC3E}">
        <p14:creationId xmlns:p14="http://schemas.microsoft.com/office/powerpoint/2010/main" val="8417885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I want to thank you for your time and for the invitation to speak this evening…and whilst I'm sure everyone is desperate to have dinner … If you have any questions, I'd be pleased to answer them.</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53</a:t>
            </a:fld>
            <a:endParaRPr lang="en-GB"/>
          </a:p>
        </p:txBody>
      </p:sp>
    </p:spTree>
    <p:extLst>
      <p:ext uri="{BB962C8B-B14F-4D97-AF65-F5344CB8AC3E}">
        <p14:creationId xmlns:p14="http://schemas.microsoft.com/office/powerpoint/2010/main" val="3320204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And for those of a certain age.  HAL from 2001 a space odyssey.  No need to worry, you won't find your VR headset ejecting you into space or refusing to open the pod bay door!</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All of these cinematic manifestations of AI are based on a concept called Big AI or Generalised Artificial intelligence.  It doesn't yet exist and we're some way from achieving it.  I'd be surprised if we achieve it within my lifetime.  </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6</a:t>
            </a:fld>
            <a:endParaRPr lang="en-GB"/>
          </a:p>
        </p:txBody>
      </p:sp>
    </p:spTree>
    <p:extLst>
      <p:ext uri="{BB962C8B-B14F-4D97-AF65-F5344CB8AC3E}">
        <p14:creationId xmlns:p14="http://schemas.microsoft.com/office/powerpoint/2010/main" val="673061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rPr>
              <a:t>So, if that's not AI, what exactly is AI</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7</a:t>
            </a:fld>
            <a:endParaRPr lang="en-GB"/>
          </a:p>
        </p:txBody>
      </p:sp>
    </p:spTree>
    <p:extLst>
      <p:ext uri="{BB962C8B-B14F-4D97-AF65-F5344CB8AC3E}">
        <p14:creationId xmlns:p14="http://schemas.microsoft.com/office/powerpoint/2010/main" val="2859063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There are lots of definitions for artificial intelligence.  Here are some of the most common.</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If you boil it down, AI is technology that's used to perform tasks commonly thought to require human intelligence.  Visual perception.  Emotion.  Language.  Reasoning.</a:t>
            </a:r>
          </a:p>
          <a:p>
            <a:endParaRPr lang="en-US" dirty="0"/>
          </a:p>
        </p:txBody>
      </p:sp>
      <p:sp>
        <p:nvSpPr>
          <p:cNvPr id="4" name="Slide Number Placeholder 3"/>
          <p:cNvSpPr>
            <a:spLocks noGrp="1"/>
          </p:cNvSpPr>
          <p:nvPr>
            <p:ph type="sldNum" sz="quarter" idx="5"/>
          </p:nvPr>
        </p:nvSpPr>
        <p:spPr/>
        <p:txBody>
          <a:bodyPr/>
          <a:lstStyle/>
          <a:p>
            <a:fld id="{A96DF669-4F22-EA49-9764-C9EA1C42C8D6}" type="slidenum">
              <a:rPr lang="en-GB" smtClean="0"/>
              <a:t>8</a:t>
            </a:fld>
            <a:endParaRPr lang="en-GB"/>
          </a:p>
        </p:txBody>
      </p:sp>
    </p:spTree>
    <p:extLst>
      <p:ext uri="{BB962C8B-B14F-4D97-AF65-F5344CB8AC3E}">
        <p14:creationId xmlns:p14="http://schemas.microsoft.com/office/powerpoint/2010/main" val="1551651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solidFill>
                  <a:srgbClr val="000000"/>
                </a:solidFill>
                <a:effectLst/>
                <a:latin typeface="Calibri" panose="020F0502020204030204" pitchFamily="34" charset="0"/>
              </a:rPr>
              <a:t>We have to be very careful how we talk about artificial intelligence.  I've spoken with a lot of clinicians and patients, and for some, the terminology is frightening.  They see it as a metaphor for losing control of decisions or even losing their livelihoods.  </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A better way to think of AI is as augmented intelligence.  In healthcare terms, it largely provides clinical or operational decision support, where the clinician or manager remains in control.  Another way to think of it is software that simply automates mundane, time-consuming or exceptionally difficult tasks, to free you to apply their skills in more productive ways.  It supplements rather than supplants the human.</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AI is basically a very smart machine that uses statistics to infer patterns from large amounts of data, sometimes in ways that are faster than humans and sometimes in ways that can't be achieved by humans.  And it does so with the minimum of human supervision.</a:t>
            </a:r>
          </a:p>
          <a:p>
            <a:pPr marL="0" marR="0">
              <a:spcBef>
                <a:spcPts val="0"/>
              </a:spcBef>
              <a:spcAft>
                <a:spcPts val="0"/>
              </a:spcAft>
            </a:pPr>
            <a:r>
              <a:rPr lang="en-GB" sz="1800" dirty="0">
                <a:solidFill>
                  <a:srgbClr val="000000"/>
                </a:solidFill>
                <a:effectLst/>
                <a:latin typeface="Calibri" panose="020F0502020204030204" pitchFamily="34" charset="0"/>
              </a:rPr>
              <a:t> </a:t>
            </a:r>
          </a:p>
          <a:p>
            <a:pPr marL="0" marR="0">
              <a:spcBef>
                <a:spcPts val="0"/>
              </a:spcBef>
              <a:spcAft>
                <a:spcPts val="0"/>
              </a:spcAft>
            </a:pPr>
            <a:r>
              <a:rPr lang="en-GB" sz="1800" dirty="0">
                <a:solidFill>
                  <a:srgbClr val="000000"/>
                </a:solidFill>
                <a:effectLst/>
                <a:latin typeface="Calibri" panose="020F0502020204030204" pitchFamily="34" charset="0"/>
              </a:rPr>
              <a:t>You'll hear terns such as machine learning, deep learning, neural networks, natural language processing, etc.  Most AI has to be taught by a human expert, on huge volumes of data until it becomes proficient at performing a task…and it can get better at that task by continuously learning from the data it consumes.</a:t>
            </a:r>
          </a:p>
          <a:p>
            <a:pPr marL="0" marR="0">
              <a:spcBef>
                <a:spcPts val="0"/>
              </a:spcBef>
              <a:spcAft>
                <a:spcPts val="0"/>
              </a:spcAft>
            </a:pPr>
            <a:r>
              <a:rPr lang="en-GB" sz="1800" dirty="0">
                <a:solidFill>
                  <a:srgbClr val="000000"/>
                </a:solidFill>
                <a:effectLst/>
                <a:latin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A96DF669-4F22-EA49-9764-C9EA1C42C8D6}" type="slidenum">
              <a:rPr lang="en-GB" smtClean="0"/>
              <a:t>9</a:t>
            </a:fld>
            <a:endParaRPr lang="en-GB"/>
          </a:p>
        </p:txBody>
      </p:sp>
    </p:spTree>
    <p:extLst>
      <p:ext uri="{BB962C8B-B14F-4D97-AF65-F5344CB8AC3E}">
        <p14:creationId xmlns:p14="http://schemas.microsoft.com/office/powerpoint/2010/main" val="4151461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C38B10-9C23-C045-956B-5F5868BBD37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78" y="1591"/>
            <a:ext cx="9129713"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over Swirl.png">
            <a:extLst>
              <a:ext uri="{FF2B5EF4-FFF2-40B4-BE49-F238E27FC236}">
                <a16:creationId xmlns:a16="http://schemas.microsoft.com/office/drawing/2014/main" id="{CA12DA28-12F4-0C49-B841-96E1586CEB8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 y="3236915"/>
            <a:ext cx="9136063" cy="1906587"/>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CAIRD Logo WHT.png">
            <a:extLst>
              <a:ext uri="{FF2B5EF4-FFF2-40B4-BE49-F238E27FC236}">
                <a16:creationId xmlns:a16="http://schemas.microsoft.com/office/drawing/2014/main" id="{BFFC7B89-B15C-8745-B127-C8905272573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3452813" y="1331913"/>
            <a:ext cx="2230437"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743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8F8D2A-E6BF-964D-A002-B1DBC057640C}"/>
              </a:ext>
            </a:extLst>
          </p:cNvPr>
          <p:cNvSpPr/>
          <p:nvPr userDrawn="1"/>
        </p:nvSpPr>
        <p:spPr>
          <a:xfrm>
            <a:off x="0" y="0"/>
            <a:ext cx="9144000" cy="5143500"/>
          </a:xfrm>
          <a:prstGeom prst="rect">
            <a:avLst/>
          </a:prstGeom>
          <a:solidFill>
            <a:srgbClr val="1F335D"/>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67"/>
          </a:p>
        </p:txBody>
      </p:sp>
      <p:pic>
        <p:nvPicPr>
          <p:cNvPr id="4" name="Picture 2" descr="Cover Swirl.png">
            <a:extLst>
              <a:ext uri="{FF2B5EF4-FFF2-40B4-BE49-F238E27FC236}">
                <a16:creationId xmlns:a16="http://schemas.microsoft.com/office/drawing/2014/main" id="{F60B0FDF-263C-B849-8E78-0C53F1D2B2A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 y="0"/>
            <a:ext cx="91360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920012"/>
            <a:ext cx="9144000" cy="994172"/>
          </a:xfrm>
          <a:prstGeom prst="rect">
            <a:avLst/>
          </a:prstGeom>
        </p:spPr>
        <p:txBody>
          <a:bodyPr lIns="0" tIns="0" rIns="0" bIns="0"/>
          <a:lstStyle>
            <a:lvl1pPr algn="ctr">
              <a:defRPr sz="5600" b="1" spc="-150">
                <a:solidFill>
                  <a:schemeClr val="bg1"/>
                </a:solidFill>
                <a:latin typeface="Arial"/>
                <a:cs typeface="Arial"/>
              </a:defRPr>
            </a:lvl1pPr>
          </a:lstStyle>
          <a:p>
            <a:r>
              <a:rPr lang="en-GB"/>
              <a:t>Click to edit Master title style</a:t>
            </a:r>
          </a:p>
        </p:txBody>
      </p:sp>
    </p:spTree>
    <p:extLst>
      <p:ext uri="{BB962C8B-B14F-4D97-AF65-F5344CB8AC3E}">
        <p14:creationId xmlns:p14="http://schemas.microsoft.com/office/powerpoint/2010/main" val="4191991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Section Header">
    <p:spTree>
      <p:nvGrpSpPr>
        <p:cNvPr id="1" name=""/>
        <p:cNvGrpSpPr/>
        <p:nvPr/>
      </p:nvGrpSpPr>
      <p:grpSpPr>
        <a:xfrm>
          <a:off x="0" y="0"/>
          <a:ext cx="0" cy="0"/>
          <a:chOff x="0" y="0"/>
          <a:chExt cx="0" cy="0"/>
        </a:xfrm>
      </p:grpSpPr>
      <p:pic>
        <p:nvPicPr>
          <p:cNvPr id="4" name="Picture 1" descr="Cover Swirl.png">
            <a:extLst>
              <a:ext uri="{FF2B5EF4-FFF2-40B4-BE49-F238E27FC236}">
                <a16:creationId xmlns:a16="http://schemas.microsoft.com/office/drawing/2014/main" id="{DD8CFAE5-0168-7844-A49F-03786128FF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 y="3236915"/>
            <a:ext cx="9136063" cy="1906587"/>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p:cNvSpPr>
          <p:nvPr>
            <p:ph type="pic" sz="quarter" idx="10"/>
          </p:nvPr>
        </p:nvSpPr>
        <p:spPr>
          <a:xfrm>
            <a:off x="0" y="0"/>
            <a:ext cx="9144000" cy="5143500"/>
          </a:xfrm>
          <a:prstGeom prst="rect">
            <a:avLst/>
          </a:prstGeom>
          <a:ln>
            <a:noFill/>
          </a:ln>
        </p:spPr>
        <p:txBody>
          <a:bodyPr vert="horz"/>
          <a:lstStyle>
            <a:lvl1pPr marL="0" indent="0" algn="ctr">
              <a:buNone/>
              <a:defRPr>
                <a:solidFill>
                  <a:srgbClr val="FFFFFF"/>
                </a:solidFill>
              </a:defRPr>
            </a:lvl1pPr>
          </a:lstStyle>
          <a:p>
            <a:pPr lvl="0"/>
            <a:endParaRPr lang="en-US" noProof="0"/>
          </a:p>
        </p:txBody>
      </p:sp>
      <p:sp>
        <p:nvSpPr>
          <p:cNvPr id="2" name="Title 1"/>
          <p:cNvSpPr>
            <a:spLocks noGrp="1"/>
          </p:cNvSpPr>
          <p:nvPr>
            <p:ph type="title"/>
          </p:nvPr>
        </p:nvSpPr>
        <p:spPr>
          <a:xfrm>
            <a:off x="0" y="1531590"/>
            <a:ext cx="9144000" cy="1742248"/>
          </a:xfrm>
          <a:prstGeom prst="rect">
            <a:avLst/>
          </a:prstGeom>
        </p:spPr>
        <p:txBody>
          <a:bodyPr lIns="0" tIns="0" rIns="0" bIns="0" anchor="ctr" anchorCtr="1"/>
          <a:lstStyle>
            <a:lvl1pPr algn="ctr">
              <a:defRPr sz="3800" b="0" i="0" spc="0">
                <a:solidFill>
                  <a:schemeClr val="bg1"/>
                </a:solidFill>
                <a:latin typeface="Arial"/>
                <a:cs typeface="Arial"/>
              </a:defRPr>
            </a:lvl1pPr>
          </a:lstStyle>
          <a:p>
            <a:r>
              <a:rPr lang="en-GB"/>
              <a:t>Click to edit Master title style</a:t>
            </a:r>
          </a:p>
        </p:txBody>
      </p:sp>
    </p:spTree>
    <p:extLst>
      <p:ext uri="{BB962C8B-B14F-4D97-AF65-F5344CB8AC3E}">
        <p14:creationId xmlns:p14="http://schemas.microsoft.com/office/powerpoint/2010/main" val="165178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ext Slide">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B55732A-E07F-5A48-B042-1AA1323B869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5266944" y="4372366"/>
            <a:ext cx="3885047" cy="7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CAIRD Logo Blue.png">
            <a:extLst>
              <a:ext uri="{FF2B5EF4-FFF2-40B4-BE49-F238E27FC236}">
                <a16:creationId xmlns:a16="http://schemas.microsoft.com/office/drawing/2014/main" id="{1434775B-6ED8-BF46-8EAB-786ED3358D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76251" y="4372366"/>
            <a:ext cx="6778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9763" y="394490"/>
            <a:ext cx="7886700" cy="721457"/>
          </a:xfrm>
          <a:prstGeom prst="rect">
            <a:avLst/>
          </a:prstGeom>
        </p:spPr>
        <p:txBody>
          <a:bodyPr lIns="0" tIns="0" rIns="0" bIns="0" anchor="t" anchorCtr="0"/>
          <a:lstStyle>
            <a:lvl1pPr>
              <a:defRPr sz="3800" b="1" i="0" kern="1200" spc="-100">
                <a:solidFill>
                  <a:srgbClr val="1F335D"/>
                </a:solidFill>
                <a:latin typeface="Arial"/>
              </a:defRPr>
            </a:lvl1pPr>
          </a:lstStyle>
          <a:p>
            <a:r>
              <a:rPr lang="en-GB"/>
              <a:t>Click to edit Master title style</a:t>
            </a:r>
          </a:p>
        </p:txBody>
      </p:sp>
      <p:sp>
        <p:nvSpPr>
          <p:cNvPr id="3" name="Text Placeholder 2"/>
          <p:cNvSpPr>
            <a:spLocks noGrp="1"/>
          </p:cNvSpPr>
          <p:nvPr>
            <p:ph type="body" idx="1"/>
          </p:nvPr>
        </p:nvSpPr>
        <p:spPr>
          <a:xfrm>
            <a:off x="476251" y="1339338"/>
            <a:ext cx="6274568" cy="2857758"/>
          </a:xfrm>
          <a:prstGeom prst="rect">
            <a:avLst/>
          </a:prstGeom>
        </p:spPr>
        <p:txBody>
          <a:bodyPr lIns="0" tIns="0" rIns="0" bIns="0"/>
          <a:lstStyle>
            <a:lvl1pPr marL="358766" indent="-268281">
              <a:lnSpc>
                <a:spcPct val="100000"/>
              </a:lnSpc>
              <a:spcBef>
                <a:spcPts val="1100"/>
              </a:spcBef>
              <a:buClr>
                <a:srgbClr val="00A6CA"/>
              </a:buClr>
              <a:buFont typeface="Arial" panose="020B0604020202020204" pitchFamily="34" charset="0"/>
              <a:buChar char="•"/>
              <a:tabLst/>
              <a:defRPr sz="1500" kern="1200" spc="0">
                <a:solidFill>
                  <a:srgbClr val="1F335D"/>
                </a:solidFill>
                <a:latin typeface="Aria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537839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Text Slide">
    <p:spTree>
      <p:nvGrpSpPr>
        <p:cNvPr id="1" name=""/>
        <p:cNvGrpSpPr/>
        <p:nvPr/>
      </p:nvGrpSpPr>
      <p:grpSpPr>
        <a:xfrm>
          <a:off x="0" y="0"/>
          <a:ext cx="0" cy="0"/>
          <a:chOff x="0" y="0"/>
          <a:chExt cx="0" cy="0"/>
        </a:xfrm>
      </p:grpSpPr>
      <p:pic>
        <p:nvPicPr>
          <p:cNvPr id="5" name="Picture 2" descr="ICAIRD Logo Blue.png">
            <a:extLst>
              <a:ext uri="{FF2B5EF4-FFF2-40B4-BE49-F238E27FC236}">
                <a16:creationId xmlns:a16="http://schemas.microsoft.com/office/drawing/2014/main" id="{1434775B-6ED8-BF46-8EAB-786ED3358D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69763" y="4635790"/>
            <a:ext cx="446032" cy="35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9763" y="394490"/>
            <a:ext cx="7886700" cy="721457"/>
          </a:xfrm>
          <a:prstGeom prst="rect">
            <a:avLst/>
          </a:prstGeom>
        </p:spPr>
        <p:txBody>
          <a:bodyPr lIns="0" tIns="0" rIns="0" bIns="0" anchor="t" anchorCtr="0"/>
          <a:lstStyle>
            <a:lvl1pPr>
              <a:defRPr sz="3800" b="1" i="0" kern="1200" spc="-100">
                <a:solidFill>
                  <a:srgbClr val="1F335D"/>
                </a:solidFill>
                <a:latin typeface="Arial"/>
              </a:defRPr>
            </a:lvl1pPr>
          </a:lstStyle>
          <a:p>
            <a:r>
              <a:rPr lang="en-GB"/>
              <a:t>Click to edit Master title style</a:t>
            </a:r>
          </a:p>
        </p:txBody>
      </p:sp>
      <p:sp>
        <p:nvSpPr>
          <p:cNvPr id="3" name="Text Placeholder 2"/>
          <p:cNvSpPr>
            <a:spLocks noGrp="1"/>
          </p:cNvSpPr>
          <p:nvPr>
            <p:ph type="body" idx="1"/>
          </p:nvPr>
        </p:nvSpPr>
        <p:spPr>
          <a:xfrm>
            <a:off x="476251" y="1339338"/>
            <a:ext cx="6274568" cy="2857758"/>
          </a:xfrm>
          <a:prstGeom prst="rect">
            <a:avLst/>
          </a:prstGeom>
        </p:spPr>
        <p:txBody>
          <a:bodyPr lIns="0" tIns="0" rIns="0" bIns="0"/>
          <a:lstStyle>
            <a:lvl1pPr marL="358766" indent="-268281">
              <a:lnSpc>
                <a:spcPct val="100000"/>
              </a:lnSpc>
              <a:spcBef>
                <a:spcPts val="1100"/>
              </a:spcBef>
              <a:buClr>
                <a:srgbClr val="00A6CA"/>
              </a:buClr>
              <a:buFont typeface="Arial" panose="020B0604020202020204" pitchFamily="34" charset="0"/>
              <a:buChar char="•"/>
              <a:tabLst/>
              <a:defRPr sz="1500" kern="1200" spc="0">
                <a:solidFill>
                  <a:srgbClr val="1F335D"/>
                </a:solidFill>
                <a:latin typeface="Aria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852613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Text Slide">
    <p:spTree>
      <p:nvGrpSpPr>
        <p:cNvPr id="1" name=""/>
        <p:cNvGrpSpPr/>
        <p:nvPr/>
      </p:nvGrpSpPr>
      <p:grpSpPr>
        <a:xfrm>
          <a:off x="0" y="0"/>
          <a:ext cx="0" cy="0"/>
          <a:chOff x="0" y="0"/>
          <a:chExt cx="0" cy="0"/>
        </a:xfrm>
      </p:grpSpPr>
      <p:sp>
        <p:nvSpPr>
          <p:cNvPr id="2" name="Title 1"/>
          <p:cNvSpPr>
            <a:spLocks noGrp="1"/>
          </p:cNvSpPr>
          <p:nvPr>
            <p:ph type="title"/>
          </p:nvPr>
        </p:nvSpPr>
        <p:spPr>
          <a:xfrm>
            <a:off x="469763" y="394490"/>
            <a:ext cx="7886700" cy="721457"/>
          </a:xfrm>
          <a:prstGeom prst="rect">
            <a:avLst/>
          </a:prstGeom>
        </p:spPr>
        <p:txBody>
          <a:bodyPr lIns="0" tIns="0" rIns="0" bIns="0" anchor="t" anchorCtr="0"/>
          <a:lstStyle>
            <a:lvl1pPr>
              <a:defRPr sz="3800" b="1" i="0" kern="1200" spc="-100">
                <a:solidFill>
                  <a:srgbClr val="1F335D"/>
                </a:solidFill>
                <a:latin typeface="Arial"/>
              </a:defRPr>
            </a:lvl1pPr>
          </a:lstStyle>
          <a:p>
            <a:r>
              <a:rPr lang="en-GB"/>
              <a:t>Click to edit Master title style</a:t>
            </a:r>
          </a:p>
        </p:txBody>
      </p:sp>
      <p:sp>
        <p:nvSpPr>
          <p:cNvPr id="3" name="Text Placeholder 2"/>
          <p:cNvSpPr>
            <a:spLocks noGrp="1"/>
          </p:cNvSpPr>
          <p:nvPr>
            <p:ph type="body" idx="1"/>
          </p:nvPr>
        </p:nvSpPr>
        <p:spPr>
          <a:xfrm>
            <a:off x="476251" y="1339338"/>
            <a:ext cx="6274568" cy="2857758"/>
          </a:xfrm>
          <a:prstGeom prst="rect">
            <a:avLst/>
          </a:prstGeom>
        </p:spPr>
        <p:txBody>
          <a:bodyPr lIns="0" tIns="0" rIns="0" bIns="0"/>
          <a:lstStyle>
            <a:lvl1pPr marL="358766" indent="-268281">
              <a:lnSpc>
                <a:spcPct val="100000"/>
              </a:lnSpc>
              <a:spcBef>
                <a:spcPts val="1100"/>
              </a:spcBef>
              <a:buClr>
                <a:srgbClr val="00A6CA"/>
              </a:buClr>
              <a:buFont typeface="Arial" panose="020B0604020202020204" pitchFamily="34" charset="0"/>
              <a:buChar char="•"/>
              <a:tabLst/>
              <a:defRPr sz="1500" kern="1200" spc="0">
                <a:solidFill>
                  <a:srgbClr val="1F335D"/>
                </a:solidFill>
                <a:latin typeface="Aria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a:p>
            <a:pPr lvl="1"/>
            <a:r>
              <a:rPr lang="en-GB"/>
              <a:t>Second level</a:t>
            </a:r>
          </a:p>
        </p:txBody>
      </p:sp>
      <p:pic>
        <p:nvPicPr>
          <p:cNvPr id="4" name="Picture 2" descr="ICAIRD Logo Blue.png">
            <a:extLst>
              <a:ext uri="{FF2B5EF4-FFF2-40B4-BE49-F238E27FC236}">
                <a16:creationId xmlns:a16="http://schemas.microsoft.com/office/drawing/2014/main" id="{62AA13FC-C4C4-D570-5BAB-3C5170EB072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356463" y="4635790"/>
            <a:ext cx="446032" cy="35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895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ext Slide">
    <p:spTree>
      <p:nvGrpSpPr>
        <p:cNvPr id="1" name=""/>
        <p:cNvGrpSpPr/>
        <p:nvPr/>
      </p:nvGrpSpPr>
      <p:grpSpPr>
        <a:xfrm>
          <a:off x="0" y="0"/>
          <a:ext cx="0" cy="0"/>
          <a:chOff x="0" y="0"/>
          <a:chExt cx="0" cy="0"/>
        </a:xfrm>
      </p:grpSpPr>
      <p:sp>
        <p:nvSpPr>
          <p:cNvPr id="2" name="Title 1"/>
          <p:cNvSpPr>
            <a:spLocks noGrp="1"/>
          </p:cNvSpPr>
          <p:nvPr>
            <p:ph type="title"/>
          </p:nvPr>
        </p:nvSpPr>
        <p:spPr>
          <a:xfrm>
            <a:off x="469763" y="394490"/>
            <a:ext cx="7886700" cy="721457"/>
          </a:xfrm>
          <a:prstGeom prst="rect">
            <a:avLst/>
          </a:prstGeom>
        </p:spPr>
        <p:txBody>
          <a:bodyPr lIns="0" tIns="0" rIns="0" bIns="0" anchor="t" anchorCtr="0"/>
          <a:lstStyle>
            <a:lvl1pPr>
              <a:defRPr sz="3800" b="1" i="0" kern="1200" spc="-100">
                <a:solidFill>
                  <a:srgbClr val="1F335D"/>
                </a:solidFill>
                <a:latin typeface="Arial"/>
              </a:defRPr>
            </a:lvl1pPr>
          </a:lstStyle>
          <a:p>
            <a:r>
              <a:rPr lang="en-GB"/>
              <a:t>Click to edit Master title style</a:t>
            </a:r>
          </a:p>
        </p:txBody>
      </p:sp>
    </p:spTree>
    <p:extLst>
      <p:ext uri="{BB962C8B-B14F-4D97-AF65-F5344CB8AC3E}">
        <p14:creationId xmlns:p14="http://schemas.microsoft.com/office/powerpoint/2010/main" val="405151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Graphic Se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3A6BD6-2297-D341-83BE-6C2E35C10436}"/>
              </a:ext>
            </a:extLst>
          </p:cNvPr>
          <p:cNvSpPr/>
          <p:nvPr userDrawn="1"/>
        </p:nvSpPr>
        <p:spPr>
          <a:xfrm>
            <a:off x="0" y="0"/>
            <a:ext cx="9144000" cy="5143500"/>
          </a:xfrm>
          <a:prstGeom prst="rect">
            <a:avLst/>
          </a:prstGeom>
          <a:solidFill>
            <a:srgbClr val="1F335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67"/>
          </a:p>
        </p:txBody>
      </p:sp>
      <p:sp>
        <p:nvSpPr>
          <p:cNvPr id="2" name="Title 1"/>
          <p:cNvSpPr>
            <a:spLocks noGrp="1"/>
          </p:cNvSpPr>
          <p:nvPr>
            <p:ph type="title"/>
          </p:nvPr>
        </p:nvSpPr>
        <p:spPr>
          <a:xfrm>
            <a:off x="622649" y="1531590"/>
            <a:ext cx="8521351" cy="1742248"/>
          </a:xfrm>
          <a:prstGeom prst="rect">
            <a:avLst/>
          </a:prstGeom>
        </p:spPr>
        <p:txBody>
          <a:bodyPr lIns="0" tIns="0" rIns="0" bIns="0" anchor="ctr" anchorCtr="0"/>
          <a:lstStyle>
            <a:lvl1pPr algn="l">
              <a:buFontTx/>
              <a:buNone/>
              <a:defRPr sz="3800" b="0" i="0" spc="-100">
                <a:solidFill>
                  <a:schemeClr val="bg1"/>
                </a:solidFill>
                <a:latin typeface="Arial"/>
                <a:cs typeface="Arial"/>
              </a:defRPr>
            </a:lvl1pPr>
          </a:lstStyle>
          <a:p>
            <a:r>
              <a:rPr lang="en-GB"/>
              <a:t>Click to edit Master title style</a:t>
            </a:r>
          </a:p>
        </p:txBody>
      </p:sp>
    </p:spTree>
    <p:extLst>
      <p:ext uri="{BB962C8B-B14F-4D97-AF65-F5344CB8AC3E}">
        <p14:creationId xmlns:p14="http://schemas.microsoft.com/office/powerpoint/2010/main" val="157564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930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5" r:id="rId5"/>
    <p:sldLayoutId id="2147483696" r:id="rId6"/>
    <p:sldLayoutId id="2147483697" r:id="rId7"/>
    <p:sldLayoutId id="2147483694" r:id="rId8"/>
    <p:sldLayoutId id="2147483689" r:id="rId9"/>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S PGothic" panose="020B0600070205080204" pitchFamily="34" charset="-128"/>
          <a:cs typeface="+mj-cs"/>
        </a:defRPr>
      </a:lvl1pPr>
      <a:lvl2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2pPr>
      <a:lvl3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3pPr>
      <a:lvl4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4pPr>
      <a:lvl5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5pPr>
      <a:lvl6pPr marL="457189" algn="l" defTabSz="685783" rtl="0" fontAlgn="base">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6pPr>
      <a:lvl7pPr marL="914378" algn="l" defTabSz="685783" rtl="0" fontAlgn="base">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7pPr>
      <a:lvl8pPr marL="1371566" algn="l" defTabSz="685783" rtl="0" fontAlgn="base">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8pPr>
      <a:lvl9pPr marL="1828754" algn="l" defTabSz="685783" rtl="0" fontAlgn="base">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9pPr>
    </p:titleStyle>
    <p:bodyStyle>
      <a:lvl1pPr marL="171446" indent="-171446" algn="l" defTabSz="685783"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1pPr>
      <a:lvl2pPr marL="514337"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2pPr>
      <a:lvl3pPr marL="857228"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3pPr>
      <a:lvl4pPr marL="1200120" indent="-171446" algn="l" defTabSz="685783"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S PGothic" panose="020B0600070205080204" pitchFamily="34" charset="-128"/>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S PGothic" panose="020B0600070205080204" pitchFamily="34" charset="-128"/>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53.sv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tiff"/><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jpeg"/><Relationship Id="rId17" Type="http://schemas.openxmlformats.org/officeDocument/2006/relationships/image" Target="../media/image70.png"/><Relationship Id="rId2" Type="http://schemas.openxmlformats.org/officeDocument/2006/relationships/notesSlide" Target="../notesSlides/notesSlide29.xml"/><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jpeg"/><Relationship Id="rId1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7.xml"/><Relationship Id="rId7" Type="http://schemas.openxmlformats.org/officeDocument/2006/relationships/image" Target="../media/image8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notesSlide" Target="../notesSlides/notesSlide37.xml"/><Relationship Id="rId9"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104.pn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10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D9412A-7190-31C1-14AE-9CA55CBC3B17}"/>
              </a:ext>
            </a:extLst>
          </p:cNvPr>
          <p:cNvSpPr>
            <a:spLocks noGrp="1"/>
          </p:cNvSpPr>
          <p:nvPr>
            <p:ph type="title"/>
          </p:nvPr>
        </p:nvSpPr>
        <p:spPr>
          <a:xfrm>
            <a:off x="0" y="856525"/>
            <a:ext cx="9144000" cy="994172"/>
          </a:xfrm>
        </p:spPr>
        <p:txBody>
          <a:bodyPr/>
          <a:lstStyle/>
          <a:p>
            <a:pPr>
              <a:lnSpc>
                <a:spcPct val="100000"/>
              </a:lnSpc>
            </a:pPr>
            <a:r>
              <a:rPr lang="en-GB" sz="4000" dirty="0"/>
              <a:t>Transforming healthcare with augmented intelligence</a:t>
            </a:r>
            <a:br>
              <a:rPr lang="en-GB" dirty="0"/>
            </a:br>
            <a:br>
              <a:rPr lang="en-GB" sz="2000" dirty="0"/>
            </a:br>
            <a:r>
              <a:rPr lang="en-GB" sz="1800" b="0" spc="0" dirty="0"/>
              <a:t>JD Blackwood</a:t>
            </a:r>
            <a:br>
              <a:rPr lang="en-GB" sz="1800" b="0" spc="0" dirty="0"/>
            </a:br>
            <a:r>
              <a:rPr lang="en-GB" sz="600" b="0" spc="0" dirty="0"/>
              <a:t> </a:t>
            </a:r>
            <a:br>
              <a:rPr lang="en-GB" sz="1400" b="0" spc="0" dirty="0"/>
            </a:br>
            <a:r>
              <a:rPr lang="en-GB" sz="1400" b="0" spc="0" dirty="0"/>
              <a:t>Healthcare AI Lead, Scottish Government</a:t>
            </a:r>
            <a:br>
              <a:rPr lang="en-GB" sz="1400" b="0" spc="0" dirty="0"/>
            </a:br>
            <a:r>
              <a:rPr lang="en-GB" sz="1400" b="0" spc="0" dirty="0"/>
              <a:t>CTO and NHS National Programme Manager, iCAIRD</a:t>
            </a:r>
          </a:p>
        </p:txBody>
      </p:sp>
    </p:spTree>
    <p:extLst>
      <p:ext uri="{BB962C8B-B14F-4D97-AF65-F5344CB8AC3E}">
        <p14:creationId xmlns:p14="http://schemas.microsoft.com/office/powerpoint/2010/main" val="128189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B3D735-1BC7-4D10-8B45-E61FD0629104}"/>
              </a:ext>
            </a:extLst>
          </p:cNvPr>
          <p:cNvSpPr txBox="1">
            <a:spLocks/>
          </p:cNvSpPr>
          <p:nvPr/>
        </p:nvSpPr>
        <p:spPr>
          <a:xfrm>
            <a:off x="383040" y="3787176"/>
            <a:ext cx="7976567" cy="956920"/>
          </a:xfrm>
          <a:prstGeom prst="rect">
            <a:avLst/>
          </a:prstGeom>
          <a:noFill/>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S PGothic" panose="020B0600070205080204" pitchFamily="34" charset="-128"/>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r>
              <a:rPr lang="en-GB" sz="1600" dirty="0">
                <a:solidFill>
                  <a:srgbClr val="FFFFFF"/>
                </a:solidFill>
                <a:latin typeface="Arial" panose="020B0604020202020204" pitchFamily="34" charset="0"/>
                <a:ea typeface="Verdana" panose="020B0604030504040204" pitchFamily="34" charset="0"/>
                <a:cs typeface="Arial" panose="020B0604020202020204" pitchFamily="34" charset="0"/>
              </a:rPr>
              <a:t>Be imaginative</a:t>
            </a:r>
          </a:p>
          <a:p>
            <a:r>
              <a:rPr lang="en-GB" sz="1600" dirty="0">
                <a:solidFill>
                  <a:srgbClr val="FFFFFF"/>
                </a:solidFill>
                <a:latin typeface="Arial" panose="020B0604020202020204" pitchFamily="34" charset="0"/>
                <a:ea typeface="Verdana" panose="020B0604030504040204" pitchFamily="34" charset="0"/>
                <a:cs typeface="Arial" panose="020B0604020202020204" pitchFamily="34" charset="0"/>
              </a:rPr>
              <a:t>Perform well without large amounts of highly-relevant data</a:t>
            </a:r>
          </a:p>
          <a:p>
            <a:r>
              <a:rPr lang="en-GB" sz="1600" dirty="0">
                <a:solidFill>
                  <a:srgbClr val="FFFFFF"/>
                </a:solidFill>
                <a:latin typeface="Arial" panose="020B0604020202020204" pitchFamily="34" charset="0"/>
                <a:ea typeface="Verdana" panose="020B0604030504040204" pitchFamily="34" charset="0"/>
                <a:cs typeface="Arial" panose="020B0604020202020204" pitchFamily="34" charset="0"/>
              </a:rPr>
              <a:t>Infer additional context if the information isn’t present in the data</a:t>
            </a:r>
          </a:p>
        </p:txBody>
      </p:sp>
      <p:pic>
        <p:nvPicPr>
          <p:cNvPr id="5" name="Picture 4" descr="Text&#10;&#10;Description automatically generated">
            <a:extLst>
              <a:ext uri="{FF2B5EF4-FFF2-40B4-BE49-F238E27FC236}">
                <a16:creationId xmlns:a16="http://schemas.microsoft.com/office/drawing/2014/main" id="{E1E78690-0038-8500-A156-657E91ED2B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2844800"/>
          </a:xfrm>
          <a:prstGeom prst="rect">
            <a:avLst/>
          </a:prstGeom>
          <a:ln>
            <a:noFill/>
          </a:ln>
        </p:spPr>
      </p:pic>
      <p:sp>
        <p:nvSpPr>
          <p:cNvPr id="7" name="Title 1">
            <a:extLst>
              <a:ext uri="{FF2B5EF4-FFF2-40B4-BE49-F238E27FC236}">
                <a16:creationId xmlns:a16="http://schemas.microsoft.com/office/drawing/2014/main" id="{FF3B733F-CBAA-5B8C-B829-DE4B655E00B1}"/>
              </a:ext>
            </a:extLst>
          </p:cNvPr>
          <p:cNvSpPr txBox="1">
            <a:spLocks/>
          </p:cNvSpPr>
          <p:nvPr/>
        </p:nvSpPr>
        <p:spPr>
          <a:xfrm>
            <a:off x="482051" y="3065719"/>
            <a:ext cx="7886700" cy="721457"/>
          </a:xfrm>
          <a:prstGeom prst="rect">
            <a:avLst/>
          </a:prstGeom>
        </p:spPr>
        <p:txBody>
          <a:bodyPr lIns="0" tIns="0" rIns="0" bIns="0" anchor="ctr" anchorCtr="0"/>
          <a:lstStyle>
            <a:lvl1pPr algn="l" defTabSz="685800" rtl="0" eaLnBrk="0" fontAlgn="base" hangingPunct="0">
              <a:lnSpc>
                <a:spcPct val="90000"/>
              </a:lnSpc>
              <a:spcBef>
                <a:spcPct val="0"/>
              </a:spcBef>
              <a:spcAft>
                <a:spcPct val="0"/>
              </a:spcAft>
              <a:buFontTx/>
              <a:buNone/>
              <a:defRPr sz="3800" b="0" i="0" kern="1200" spc="-100">
                <a:solidFill>
                  <a:schemeClr val="bg1"/>
                </a:solidFill>
                <a:latin typeface="Arial"/>
                <a:ea typeface="MS PGothic" panose="020B0600070205080204" pitchFamily="34" charset="-128"/>
                <a:cs typeface="Arial"/>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9pPr>
          </a:lstStyle>
          <a:p>
            <a:r>
              <a:rPr lang="en-GB" sz="2800" b="1" dirty="0">
                <a:latin typeface="Arial" panose="020B0604020202020204" pitchFamily="34" charset="0"/>
                <a:ea typeface="Verdana" panose="020B0604030504040204" pitchFamily="34" charset="0"/>
                <a:cs typeface="Arial" panose="020B0604020202020204" pitchFamily="34" charset="0"/>
              </a:rPr>
              <a:t>AI CANNOT</a:t>
            </a:r>
          </a:p>
        </p:txBody>
      </p:sp>
    </p:spTree>
    <p:extLst>
      <p:ext uri="{BB962C8B-B14F-4D97-AF65-F5344CB8AC3E}">
        <p14:creationId xmlns:p14="http://schemas.microsoft.com/office/powerpoint/2010/main" val="239096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collage of a dog&#10;&#10;Description automatically generated">
            <a:extLst>
              <a:ext uri="{FF2B5EF4-FFF2-40B4-BE49-F238E27FC236}">
                <a16:creationId xmlns:a16="http://schemas.microsoft.com/office/drawing/2014/main" id="{DA89BD03-B1D3-9F09-DA73-889B869BC13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1" y="964"/>
            <a:ext cx="9143980" cy="5142539"/>
          </a:xfrm>
          <a:prstGeom prst="rect">
            <a:avLst/>
          </a:prstGeom>
        </p:spPr>
      </p:pic>
    </p:spTree>
    <p:extLst>
      <p:ext uri="{BB962C8B-B14F-4D97-AF65-F5344CB8AC3E}">
        <p14:creationId xmlns:p14="http://schemas.microsoft.com/office/powerpoint/2010/main" val="237740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49FFDF77-A112-3F7E-7725-09D771E91793}"/>
              </a:ext>
            </a:extLst>
          </p:cNvPr>
          <p:cNvGrpSpPr/>
          <p:nvPr/>
        </p:nvGrpSpPr>
        <p:grpSpPr>
          <a:xfrm>
            <a:off x="377692" y="486527"/>
            <a:ext cx="2230349" cy="2230349"/>
            <a:chOff x="130532" y="129701"/>
            <a:chExt cx="2355574" cy="2355574"/>
          </a:xfrm>
        </p:grpSpPr>
        <p:sp>
          <p:nvSpPr>
            <p:cNvPr id="61" name="Oval 60">
              <a:extLst>
                <a:ext uri="{FF2B5EF4-FFF2-40B4-BE49-F238E27FC236}">
                  <a16:creationId xmlns:a16="http://schemas.microsoft.com/office/drawing/2014/main" id="{12A294F9-4402-E6B2-DFB4-00D28E289B6C}"/>
                </a:ext>
              </a:extLst>
            </p:cNvPr>
            <p:cNvSpPr/>
            <p:nvPr/>
          </p:nvSpPr>
          <p:spPr>
            <a:xfrm>
              <a:off x="130532" y="129701"/>
              <a:ext cx="2355574" cy="2355574"/>
            </a:xfrm>
            <a:prstGeom prst="ellipse">
              <a:avLst/>
            </a:prstGeom>
            <a:solidFill>
              <a:schemeClr val="bg1"/>
            </a:solidFill>
            <a:ln w="76200">
              <a:solidFill>
                <a:srgbClr val="00A6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p>
          </p:txBody>
        </p:sp>
        <p:pic>
          <p:nvPicPr>
            <p:cNvPr id="7" name="Picture 6" descr="Logo&#10;&#10;Description automatically generated">
              <a:extLst>
                <a:ext uri="{FF2B5EF4-FFF2-40B4-BE49-F238E27FC236}">
                  <a16:creationId xmlns:a16="http://schemas.microsoft.com/office/drawing/2014/main" id="{38BF8B82-8ED0-03B0-0167-F3C097EEAAB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21962" y="553086"/>
              <a:ext cx="1572713" cy="1508803"/>
            </a:xfrm>
            <a:prstGeom prst="rect">
              <a:avLst/>
            </a:prstGeom>
          </p:spPr>
        </p:pic>
      </p:grpSp>
      <p:grpSp>
        <p:nvGrpSpPr>
          <p:cNvPr id="71" name="Group 70">
            <a:extLst>
              <a:ext uri="{FF2B5EF4-FFF2-40B4-BE49-F238E27FC236}">
                <a16:creationId xmlns:a16="http://schemas.microsoft.com/office/drawing/2014/main" id="{CCA0DC99-8DC6-545D-BCBB-DABA9709A08B}"/>
              </a:ext>
            </a:extLst>
          </p:cNvPr>
          <p:cNvGrpSpPr/>
          <p:nvPr/>
        </p:nvGrpSpPr>
        <p:grpSpPr>
          <a:xfrm>
            <a:off x="2252880" y="2360053"/>
            <a:ext cx="2613053" cy="2613053"/>
            <a:chOff x="5656688" y="457693"/>
            <a:chExt cx="2965350" cy="2965350"/>
          </a:xfrm>
        </p:grpSpPr>
        <p:sp>
          <p:nvSpPr>
            <p:cNvPr id="70" name="Oval 69">
              <a:extLst>
                <a:ext uri="{FF2B5EF4-FFF2-40B4-BE49-F238E27FC236}">
                  <a16:creationId xmlns:a16="http://schemas.microsoft.com/office/drawing/2014/main" id="{B3F5FC21-FBD8-2FFF-1105-58934B99239F}"/>
                </a:ext>
              </a:extLst>
            </p:cNvPr>
            <p:cNvSpPr/>
            <p:nvPr/>
          </p:nvSpPr>
          <p:spPr>
            <a:xfrm>
              <a:off x="5656688" y="457693"/>
              <a:ext cx="2965350" cy="2965350"/>
            </a:xfrm>
            <a:prstGeom prst="ellipse">
              <a:avLst/>
            </a:prstGeom>
            <a:solidFill>
              <a:schemeClr val="bg1"/>
            </a:solidFill>
            <a:ln w="76200">
              <a:solidFill>
                <a:srgbClr val="00A6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p>
          </p:txBody>
        </p:sp>
        <p:pic>
          <p:nvPicPr>
            <p:cNvPr id="9" name="Picture 8" descr="A black and white logo&#10;&#10;Description automatically generated with medium confidence">
              <a:extLst>
                <a:ext uri="{FF2B5EF4-FFF2-40B4-BE49-F238E27FC236}">
                  <a16:creationId xmlns:a16="http://schemas.microsoft.com/office/drawing/2014/main" id="{DB84CEF3-7029-736C-E104-2C08ED65D4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59732" y="1267555"/>
              <a:ext cx="2159261" cy="1345626"/>
            </a:xfrm>
            <a:prstGeom prst="rect">
              <a:avLst/>
            </a:prstGeom>
          </p:spPr>
        </p:pic>
      </p:grpSp>
      <p:grpSp>
        <p:nvGrpSpPr>
          <p:cNvPr id="72" name="Group 71">
            <a:extLst>
              <a:ext uri="{FF2B5EF4-FFF2-40B4-BE49-F238E27FC236}">
                <a16:creationId xmlns:a16="http://schemas.microsoft.com/office/drawing/2014/main" id="{C97D764E-C28B-C10D-E77C-33C52AFEF3E2}"/>
              </a:ext>
            </a:extLst>
          </p:cNvPr>
          <p:cNvGrpSpPr/>
          <p:nvPr/>
        </p:nvGrpSpPr>
        <p:grpSpPr>
          <a:xfrm>
            <a:off x="2972346" y="191437"/>
            <a:ext cx="1868064" cy="1868064"/>
            <a:chOff x="3036064" y="778427"/>
            <a:chExt cx="2159262" cy="2159262"/>
          </a:xfrm>
        </p:grpSpPr>
        <p:sp>
          <p:nvSpPr>
            <p:cNvPr id="69" name="Oval 68">
              <a:extLst>
                <a:ext uri="{FF2B5EF4-FFF2-40B4-BE49-F238E27FC236}">
                  <a16:creationId xmlns:a16="http://schemas.microsoft.com/office/drawing/2014/main" id="{662601C6-508A-8DE3-0DE6-02E586FAE3CB}"/>
                </a:ext>
              </a:extLst>
            </p:cNvPr>
            <p:cNvSpPr/>
            <p:nvPr/>
          </p:nvSpPr>
          <p:spPr>
            <a:xfrm>
              <a:off x="3036064" y="778427"/>
              <a:ext cx="2159262" cy="2159262"/>
            </a:xfrm>
            <a:prstGeom prst="ellipse">
              <a:avLst/>
            </a:prstGeom>
            <a:solidFill>
              <a:schemeClr val="bg1"/>
            </a:solidFill>
            <a:ln w="76200">
              <a:solidFill>
                <a:srgbClr val="00A6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p>
          </p:txBody>
        </p:sp>
        <p:pic>
          <p:nvPicPr>
            <p:cNvPr id="10" name="Picture 9" descr="Logo&#10;&#10;Description automatically generated">
              <a:extLst>
                <a:ext uri="{FF2B5EF4-FFF2-40B4-BE49-F238E27FC236}">
                  <a16:creationId xmlns:a16="http://schemas.microsoft.com/office/drawing/2014/main" id="{92D56993-5292-B015-968E-6A9AFC5A531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389825" y="1331167"/>
              <a:ext cx="1451741" cy="1053783"/>
            </a:xfrm>
            <a:prstGeom prst="rect">
              <a:avLst/>
            </a:prstGeom>
          </p:spPr>
        </p:pic>
      </p:grpSp>
      <p:sp>
        <p:nvSpPr>
          <p:cNvPr id="11" name="Text Placeholder 2">
            <a:extLst>
              <a:ext uri="{FF2B5EF4-FFF2-40B4-BE49-F238E27FC236}">
                <a16:creationId xmlns:a16="http://schemas.microsoft.com/office/drawing/2014/main" id="{7C699040-E122-349C-8508-9B023C877A12}"/>
              </a:ext>
            </a:extLst>
          </p:cNvPr>
          <p:cNvSpPr>
            <a:spLocks noGrp="1"/>
          </p:cNvSpPr>
          <p:nvPr>
            <p:ph type="body" idx="4294967295"/>
          </p:nvPr>
        </p:nvSpPr>
        <p:spPr>
          <a:xfrm>
            <a:off x="5218043" y="1893469"/>
            <a:ext cx="3548269" cy="2890790"/>
          </a:xfrm>
          <a:prstGeom prst="rect">
            <a:avLst/>
          </a:prstGeom>
        </p:spPr>
        <p:txBody>
          <a:bodyPr/>
          <a:lstStyle/>
          <a:p>
            <a:pPr>
              <a:spcBef>
                <a:spcPts val="1950"/>
              </a:spcBef>
            </a:pPr>
            <a:r>
              <a:rPr lang="en-GB" sz="1600">
                <a:solidFill>
                  <a:schemeClr val="bg1"/>
                </a:solidFill>
                <a:latin typeface="Arial" panose="020B0604020202020204" pitchFamily="34" charset="0"/>
                <a:cs typeface="Arial" panose="020B0604020202020204" pitchFamily="34" charset="0"/>
              </a:rPr>
              <a:t>If it’s used to treat, diagnose, cure, mitigate, or prevent disease or other conditions – it’s normally classified as a medical device</a:t>
            </a:r>
          </a:p>
          <a:p>
            <a:pPr>
              <a:spcBef>
                <a:spcPts val="1950"/>
              </a:spcBef>
            </a:pPr>
            <a:r>
              <a:rPr lang="en-GB" sz="1600">
                <a:solidFill>
                  <a:schemeClr val="bg1"/>
                </a:solidFill>
                <a:latin typeface="Arial" panose="020B0604020202020204" pitchFamily="34" charset="0"/>
                <a:cs typeface="Arial" panose="020B0604020202020204" pitchFamily="34" charset="0"/>
              </a:rPr>
              <a:t>Just like any other medical device, it needs to be regulated, calibrated, monitored, maintained and controlled</a:t>
            </a:r>
          </a:p>
        </p:txBody>
      </p:sp>
      <p:sp>
        <p:nvSpPr>
          <p:cNvPr id="74" name="Title 1">
            <a:extLst>
              <a:ext uri="{FF2B5EF4-FFF2-40B4-BE49-F238E27FC236}">
                <a16:creationId xmlns:a16="http://schemas.microsoft.com/office/drawing/2014/main" id="{BC3B565C-3053-5B20-F5E4-D17D7E6C0FAE}"/>
              </a:ext>
            </a:extLst>
          </p:cNvPr>
          <p:cNvSpPr>
            <a:spLocks noGrp="1"/>
          </p:cNvSpPr>
          <p:nvPr>
            <p:ph type="title"/>
          </p:nvPr>
        </p:nvSpPr>
        <p:spPr>
          <a:xfrm>
            <a:off x="5347252" y="892016"/>
            <a:ext cx="3548269" cy="721457"/>
          </a:xfrm>
        </p:spPr>
        <p:txBody>
          <a:bodyPr/>
          <a:lstStyle/>
          <a:p>
            <a:r>
              <a:rPr lang="en-GB" sz="2800"/>
              <a:t>AI is often a </a:t>
            </a:r>
            <a:r>
              <a:rPr lang="en-GB" sz="2800" b="1"/>
              <a:t>medical device</a:t>
            </a:r>
          </a:p>
        </p:txBody>
      </p:sp>
      <p:pic>
        <p:nvPicPr>
          <p:cNvPr id="75" name="Graphic 74">
            <a:extLst>
              <a:ext uri="{FF2B5EF4-FFF2-40B4-BE49-F238E27FC236}">
                <a16:creationId xmlns:a16="http://schemas.microsoft.com/office/drawing/2014/main" id="{89201B8D-F3F8-1A75-0FD1-793E1800D54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00737" y="4492490"/>
            <a:ext cx="625061" cy="491851"/>
          </a:xfrm>
          <a:prstGeom prst="rect">
            <a:avLst/>
          </a:prstGeom>
        </p:spPr>
      </p:pic>
    </p:spTree>
    <p:extLst>
      <p:ext uri="{BB962C8B-B14F-4D97-AF65-F5344CB8AC3E}">
        <p14:creationId xmlns:p14="http://schemas.microsoft.com/office/powerpoint/2010/main" val="273230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1B19-C9EA-AE06-20A2-00543444984A}"/>
              </a:ext>
            </a:extLst>
          </p:cNvPr>
          <p:cNvSpPr>
            <a:spLocks noGrp="1"/>
          </p:cNvSpPr>
          <p:nvPr>
            <p:ph type="title"/>
          </p:nvPr>
        </p:nvSpPr>
        <p:spPr/>
        <p:txBody>
          <a:bodyPr/>
          <a:lstStyle/>
          <a:p>
            <a:r>
              <a:rPr lang="en-GB" sz="4000" dirty="0"/>
              <a:t>Why might we need AI?</a:t>
            </a:r>
          </a:p>
        </p:txBody>
      </p:sp>
    </p:spTree>
    <p:extLst>
      <p:ext uri="{BB962C8B-B14F-4D97-AF65-F5344CB8AC3E}">
        <p14:creationId xmlns:p14="http://schemas.microsoft.com/office/powerpoint/2010/main" val="344488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B235E2C6-5BEC-058D-461A-3FDBE59A9287}"/>
              </a:ext>
            </a:extLst>
          </p:cNvPr>
          <p:cNvSpPr/>
          <p:nvPr/>
        </p:nvSpPr>
        <p:spPr>
          <a:xfrm>
            <a:off x="476523" y="1716551"/>
            <a:ext cx="983404" cy="268113"/>
          </a:xfrm>
          <a:prstGeom prst="rect">
            <a:avLst/>
          </a:prstGeom>
          <a:solidFill>
            <a:schemeClr val="bg1"/>
          </a:solidFill>
          <a:ln>
            <a:solidFill>
              <a:srgbClr val="074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74783"/>
                </a:solidFill>
                <a:latin typeface="Arial" panose="020B0604020202020204" pitchFamily="34" charset="0"/>
                <a:cs typeface="Arial" panose="020B0604020202020204" pitchFamily="34" charset="0"/>
              </a:rPr>
              <a:t>95%</a:t>
            </a:r>
          </a:p>
        </p:txBody>
      </p:sp>
      <p:sp>
        <p:nvSpPr>
          <p:cNvPr id="114" name="TextBox 113">
            <a:extLst>
              <a:ext uri="{FF2B5EF4-FFF2-40B4-BE49-F238E27FC236}">
                <a16:creationId xmlns:a16="http://schemas.microsoft.com/office/drawing/2014/main" id="{594BA956-8137-A94B-E859-3474FA0373C9}"/>
              </a:ext>
            </a:extLst>
          </p:cNvPr>
          <p:cNvSpPr txBox="1"/>
          <p:nvPr/>
        </p:nvSpPr>
        <p:spPr>
          <a:xfrm>
            <a:off x="476526" y="1186424"/>
            <a:ext cx="2185726" cy="369332"/>
          </a:xfrm>
          <a:prstGeom prst="rect">
            <a:avLst/>
          </a:prstGeom>
          <a:noFill/>
        </p:spPr>
        <p:txBody>
          <a:bodyPr wrap="square" lIns="0" tIns="0" rIns="0" bIns="0" anchor="t">
            <a:spAutoFit/>
          </a:bodyPr>
          <a:lstStyle/>
          <a:p>
            <a:pPr defTabSz="914357">
              <a:defRPr/>
            </a:pPr>
            <a:r>
              <a:rPr lang="en-GB" sz="1200" spc="-40">
                <a:solidFill>
                  <a:srgbClr val="1E335E"/>
                </a:solidFill>
                <a:latin typeface="Arial" panose="020B0604020202020204" pitchFamily="34" charset="0"/>
                <a:cs typeface="Arial" panose="020B0604020202020204" pitchFamily="34" charset="0"/>
              </a:rPr>
              <a:t>Outpatients should be seen &lt;12 weeks after referral</a:t>
            </a:r>
            <a:endParaRPr lang="en-GB" sz="1200" b="1" spc="-40">
              <a:solidFill>
                <a:srgbClr val="1E335E"/>
              </a:solidFill>
              <a:latin typeface="Arial" panose="020B0604020202020204" pitchFamily="34" charset="0"/>
              <a:cs typeface="Arial" panose="020B0604020202020204" pitchFamily="34" charset="0"/>
            </a:endParaRPr>
          </a:p>
        </p:txBody>
      </p:sp>
      <p:sp>
        <p:nvSpPr>
          <p:cNvPr id="115" name="Rectangle 114">
            <a:extLst>
              <a:ext uri="{FF2B5EF4-FFF2-40B4-BE49-F238E27FC236}">
                <a16:creationId xmlns:a16="http://schemas.microsoft.com/office/drawing/2014/main" id="{8C1AD308-1DB4-180E-3B56-3D4547FC8D27}"/>
              </a:ext>
            </a:extLst>
          </p:cNvPr>
          <p:cNvSpPr/>
          <p:nvPr/>
        </p:nvSpPr>
        <p:spPr>
          <a:xfrm>
            <a:off x="1682847" y="1716551"/>
            <a:ext cx="983404" cy="26811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49.6%</a:t>
            </a:r>
          </a:p>
        </p:txBody>
      </p:sp>
      <p:sp>
        <p:nvSpPr>
          <p:cNvPr id="116" name="TextBox 115">
            <a:extLst>
              <a:ext uri="{FF2B5EF4-FFF2-40B4-BE49-F238E27FC236}">
                <a16:creationId xmlns:a16="http://schemas.microsoft.com/office/drawing/2014/main" id="{C2BA850D-B48B-AA09-8955-EADA75A1CB25}"/>
              </a:ext>
            </a:extLst>
          </p:cNvPr>
          <p:cNvSpPr txBox="1"/>
          <p:nvPr/>
        </p:nvSpPr>
        <p:spPr>
          <a:xfrm>
            <a:off x="481605" y="2066530"/>
            <a:ext cx="979403" cy="184666"/>
          </a:xfrm>
          <a:prstGeom prst="rect">
            <a:avLst/>
          </a:prstGeom>
          <a:noFill/>
        </p:spPr>
        <p:txBody>
          <a:bodyPr wrap="square" lIns="0" tIns="0" rIns="0" bIns="0" anchor="t">
            <a:spAutoFit/>
          </a:bodyPr>
          <a:lstStyle/>
          <a:p>
            <a:pPr algn="ctr" defTabSz="914357">
              <a:defRPr/>
            </a:pPr>
            <a:r>
              <a:rPr lang="en-GB" sz="1200" spc="-40">
                <a:solidFill>
                  <a:srgbClr val="074783"/>
                </a:solidFill>
                <a:latin typeface="Arial" panose="020B0604020202020204" pitchFamily="34" charset="0"/>
                <a:cs typeface="Arial" panose="020B0604020202020204" pitchFamily="34" charset="0"/>
              </a:rPr>
              <a:t>Target</a:t>
            </a:r>
          </a:p>
        </p:txBody>
      </p:sp>
      <p:sp>
        <p:nvSpPr>
          <p:cNvPr id="117" name="TextBox 116">
            <a:extLst>
              <a:ext uri="{FF2B5EF4-FFF2-40B4-BE49-F238E27FC236}">
                <a16:creationId xmlns:a16="http://schemas.microsoft.com/office/drawing/2014/main" id="{9345CE8A-3F10-ADFF-D73E-8C4D2EFF0612}"/>
              </a:ext>
            </a:extLst>
          </p:cNvPr>
          <p:cNvSpPr txBox="1"/>
          <p:nvPr/>
        </p:nvSpPr>
        <p:spPr>
          <a:xfrm>
            <a:off x="1682849" y="2066530"/>
            <a:ext cx="979403" cy="184666"/>
          </a:xfrm>
          <a:prstGeom prst="rect">
            <a:avLst/>
          </a:prstGeom>
          <a:noFill/>
        </p:spPr>
        <p:txBody>
          <a:bodyPr wrap="square" lIns="0" tIns="0" rIns="0" bIns="0" anchor="t">
            <a:spAutoFit/>
          </a:bodyPr>
          <a:lstStyle/>
          <a:p>
            <a:pPr algn="ctr" defTabSz="914357">
              <a:defRPr/>
            </a:pPr>
            <a:r>
              <a:rPr lang="en-GB" sz="1200" spc="-40">
                <a:solidFill>
                  <a:srgbClr val="074783"/>
                </a:solidFill>
                <a:latin typeface="Arial" panose="020B0604020202020204" pitchFamily="34" charset="0"/>
                <a:cs typeface="Arial" panose="020B0604020202020204" pitchFamily="34" charset="0"/>
              </a:rPr>
              <a:t>Actual</a:t>
            </a:r>
          </a:p>
        </p:txBody>
      </p:sp>
      <p:sp>
        <p:nvSpPr>
          <p:cNvPr id="118" name="Rectangle 117">
            <a:extLst>
              <a:ext uri="{FF2B5EF4-FFF2-40B4-BE49-F238E27FC236}">
                <a16:creationId xmlns:a16="http://schemas.microsoft.com/office/drawing/2014/main" id="{54B82997-0AD8-1B5E-A354-DF7BA1D5BCB0}"/>
              </a:ext>
            </a:extLst>
          </p:cNvPr>
          <p:cNvSpPr/>
          <p:nvPr/>
        </p:nvSpPr>
        <p:spPr>
          <a:xfrm>
            <a:off x="3490911" y="1716551"/>
            <a:ext cx="983404" cy="268113"/>
          </a:xfrm>
          <a:prstGeom prst="rect">
            <a:avLst/>
          </a:prstGeom>
          <a:solidFill>
            <a:schemeClr val="bg1"/>
          </a:solidFill>
          <a:ln>
            <a:solidFill>
              <a:srgbClr val="074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74783"/>
                </a:solidFill>
                <a:latin typeface="Arial" panose="020B0604020202020204" pitchFamily="34" charset="0"/>
                <a:cs typeface="Arial" panose="020B0604020202020204" pitchFamily="34" charset="0"/>
              </a:rPr>
              <a:t>100%</a:t>
            </a:r>
          </a:p>
        </p:txBody>
      </p:sp>
      <p:sp>
        <p:nvSpPr>
          <p:cNvPr id="119" name="TextBox 118">
            <a:extLst>
              <a:ext uri="{FF2B5EF4-FFF2-40B4-BE49-F238E27FC236}">
                <a16:creationId xmlns:a16="http://schemas.microsoft.com/office/drawing/2014/main" id="{5B1CA9FE-1DA6-F51D-194A-FD0512BCD1F0}"/>
              </a:ext>
            </a:extLst>
          </p:cNvPr>
          <p:cNvSpPr txBox="1"/>
          <p:nvPr/>
        </p:nvSpPr>
        <p:spPr>
          <a:xfrm>
            <a:off x="3490913" y="1186423"/>
            <a:ext cx="2384821" cy="369332"/>
          </a:xfrm>
          <a:prstGeom prst="rect">
            <a:avLst/>
          </a:prstGeom>
          <a:noFill/>
        </p:spPr>
        <p:txBody>
          <a:bodyPr wrap="square" lIns="0" tIns="0" rIns="0" bIns="0" anchor="t">
            <a:spAutoFit/>
          </a:bodyPr>
          <a:lstStyle/>
          <a:p>
            <a:pPr defTabSz="914357">
              <a:defRPr/>
            </a:pPr>
            <a:r>
              <a:rPr lang="en-GB" sz="1200" spc="-40">
                <a:solidFill>
                  <a:srgbClr val="1E335E"/>
                </a:solidFill>
                <a:latin typeface="Arial" panose="020B0604020202020204" pitchFamily="34" charset="0"/>
                <a:cs typeface="Arial" panose="020B0604020202020204" pitchFamily="34" charset="0"/>
              </a:rPr>
              <a:t>Wait &lt;12 weeks from decision to treat, to treatment</a:t>
            </a:r>
          </a:p>
        </p:txBody>
      </p:sp>
      <p:sp>
        <p:nvSpPr>
          <p:cNvPr id="120" name="Rectangle 119">
            <a:extLst>
              <a:ext uri="{FF2B5EF4-FFF2-40B4-BE49-F238E27FC236}">
                <a16:creationId xmlns:a16="http://schemas.microsoft.com/office/drawing/2014/main" id="{0A5DC721-462C-0E5E-383C-198EFC08D3F6}"/>
              </a:ext>
            </a:extLst>
          </p:cNvPr>
          <p:cNvSpPr/>
          <p:nvPr/>
        </p:nvSpPr>
        <p:spPr>
          <a:xfrm>
            <a:off x="4697235" y="1716551"/>
            <a:ext cx="983404" cy="26811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63.9%</a:t>
            </a:r>
          </a:p>
        </p:txBody>
      </p:sp>
      <p:sp>
        <p:nvSpPr>
          <p:cNvPr id="121" name="TextBox 120">
            <a:extLst>
              <a:ext uri="{FF2B5EF4-FFF2-40B4-BE49-F238E27FC236}">
                <a16:creationId xmlns:a16="http://schemas.microsoft.com/office/drawing/2014/main" id="{1AEB1F4D-6DE3-96CF-5D7D-4E5140DF8199}"/>
              </a:ext>
            </a:extLst>
          </p:cNvPr>
          <p:cNvSpPr txBox="1"/>
          <p:nvPr/>
        </p:nvSpPr>
        <p:spPr>
          <a:xfrm>
            <a:off x="3495992" y="2066530"/>
            <a:ext cx="979403" cy="184666"/>
          </a:xfrm>
          <a:prstGeom prst="rect">
            <a:avLst/>
          </a:prstGeom>
          <a:noFill/>
        </p:spPr>
        <p:txBody>
          <a:bodyPr wrap="square" lIns="0" tIns="0" rIns="0" bIns="0" anchor="t">
            <a:spAutoFit/>
          </a:bodyPr>
          <a:lstStyle/>
          <a:p>
            <a:pPr algn="ctr" defTabSz="914357">
              <a:defRPr/>
            </a:pPr>
            <a:r>
              <a:rPr lang="en-GB" sz="1200" spc="-40">
                <a:solidFill>
                  <a:srgbClr val="074783"/>
                </a:solidFill>
                <a:latin typeface="Arial" panose="020B0604020202020204" pitchFamily="34" charset="0"/>
                <a:cs typeface="Arial" panose="020B0604020202020204" pitchFamily="34" charset="0"/>
              </a:rPr>
              <a:t>Target</a:t>
            </a:r>
          </a:p>
        </p:txBody>
      </p:sp>
      <p:sp>
        <p:nvSpPr>
          <p:cNvPr id="122" name="TextBox 121">
            <a:extLst>
              <a:ext uri="{FF2B5EF4-FFF2-40B4-BE49-F238E27FC236}">
                <a16:creationId xmlns:a16="http://schemas.microsoft.com/office/drawing/2014/main" id="{AA5B9C72-247C-1A9F-53AB-1A90140CF523}"/>
              </a:ext>
            </a:extLst>
          </p:cNvPr>
          <p:cNvSpPr txBox="1"/>
          <p:nvPr/>
        </p:nvSpPr>
        <p:spPr>
          <a:xfrm>
            <a:off x="4697236" y="2066530"/>
            <a:ext cx="979403" cy="184666"/>
          </a:xfrm>
          <a:prstGeom prst="rect">
            <a:avLst/>
          </a:prstGeom>
          <a:noFill/>
        </p:spPr>
        <p:txBody>
          <a:bodyPr wrap="square" lIns="0" tIns="0" rIns="0" bIns="0" anchor="t">
            <a:spAutoFit/>
          </a:bodyPr>
          <a:lstStyle/>
          <a:p>
            <a:pPr algn="ctr" defTabSz="914357">
              <a:defRPr/>
            </a:pPr>
            <a:r>
              <a:rPr lang="en-GB" sz="1200" spc="-40">
                <a:solidFill>
                  <a:srgbClr val="074783"/>
                </a:solidFill>
                <a:latin typeface="Arial" panose="020B0604020202020204" pitchFamily="34" charset="0"/>
                <a:cs typeface="Arial" panose="020B0604020202020204" pitchFamily="34" charset="0"/>
              </a:rPr>
              <a:t>Actual</a:t>
            </a:r>
          </a:p>
        </p:txBody>
      </p:sp>
      <p:sp>
        <p:nvSpPr>
          <p:cNvPr id="123" name="Rectangle 122">
            <a:extLst>
              <a:ext uri="{FF2B5EF4-FFF2-40B4-BE49-F238E27FC236}">
                <a16:creationId xmlns:a16="http://schemas.microsoft.com/office/drawing/2014/main" id="{C7E0887A-82C8-01A7-6115-39109C416FF1}"/>
              </a:ext>
            </a:extLst>
          </p:cNvPr>
          <p:cNvSpPr/>
          <p:nvPr/>
        </p:nvSpPr>
        <p:spPr>
          <a:xfrm>
            <a:off x="6505299" y="1716551"/>
            <a:ext cx="983404" cy="268113"/>
          </a:xfrm>
          <a:prstGeom prst="rect">
            <a:avLst/>
          </a:prstGeom>
          <a:solidFill>
            <a:schemeClr val="bg1"/>
          </a:solidFill>
          <a:ln>
            <a:solidFill>
              <a:srgbClr val="074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74783"/>
                </a:solidFill>
                <a:latin typeface="Arial" panose="020B0604020202020204" pitchFamily="34" charset="0"/>
                <a:cs typeface="Arial" panose="020B0604020202020204" pitchFamily="34" charset="0"/>
              </a:rPr>
              <a:t>90%</a:t>
            </a:r>
          </a:p>
        </p:txBody>
      </p:sp>
      <p:sp>
        <p:nvSpPr>
          <p:cNvPr id="124" name="TextBox 123">
            <a:extLst>
              <a:ext uri="{FF2B5EF4-FFF2-40B4-BE49-F238E27FC236}">
                <a16:creationId xmlns:a16="http://schemas.microsoft.com/office/drawing/2014/main" id="{371D85E4-0597-8362-A40D-437B9985BD5F}"/>
              </a:ext>
            </a:extLst>
          </p:cNvPr>
          <p:cNvSpPr txBox="1"/>
          <p:nvPr/>
        </p:nvSpPr>
        <p:spPr>
          <a:xfrm>
            <a:off x="6505301" y="1186423"/>
            <a:ext cx="2384821" cy="369332"/>
          </a:xfrm>
          <a:prstGeom prst="rect">
            <a:avLst/>
          </a:prstGeom>
          <a:noFill/>
        </p:spPr>
        <p:txBody>
          <a:bodyPr wrap="square" lIns="0" tIns="0" rIns="0" bIns="0" anchor="t">
            <a:spAutoFit/>
          </a:bodyPr>
          <a:lstStyle/>
          <a:p>
            <a:pPr defTabSz="914357">
              <a:defRPr/>
            </a:pPr>
            <a:r>
              <a:rPr lang="en-GB" sz="1200" spc="-40">
                <a:solidFill>
                  <a:srgbClr val="1E335E"/>
                </a:solidFill>
                <a:latin typeface="Arial" panose="020B0604020202020204" pitchFamily="34" charset="0"/>
                <a:cs typeface="Arial" panose="020B0604020202020204" pitchFamily="34" charset="0"/>
              </a:rPr>
              <a:t>Begin treatment within 18 weeks of referral</a:t>
            </a:r>
          </a:p>
        </p:txBody>
      </p:sp>
      <p:sp>
        <p:nvSpPr>
          <p:cNvPr id="125" name="Rectangle 124">
            <a:extLst>
              <a:ext uri="{FF2B5EF4-FFF2-40B4-BE49-F238E27FC236}">
                <a16:creationId xmlns:a16="http://schemas.microsoft.com/office/drawing/2014/main" id="{B75EDB6A-9BA1-F1D6-44B4-5F757AC98745}"/>
              </a:ext>
            </a:extLst>
          </p:cNvPr>
          <p:cNvSpPr/>
          <p:nvPr/>
        </p:nvSpPr>
        <p:spPr>
          <a:xfrm>
            <a:off x="7711623" y="1716551"/>
            <a:ext cx="983404" cy="26811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72.8%</a:t>
            </a:r>
          </a:p>
        </p:txBody>
      </p:sp>
      <p:sp>
        <p:nvSpPr>
          <p:cNvPr id="126" name="TextBox 125">
            <a:extLst>
              <a:ext uri="{FF2B5EF4-FFF2-40B4-BE49-F238E27FC236}">
                <a16:creationId xmlns:a16="http://schemas.microsoft.com/office/drawing/2014/main" id="{6E5FCDFB-574A-4C6E-F20A-846A75D5D3D2}"/>
              </a:ext>
            </a:extLst>
          </p:cNvPr>
          <p:cNvSpPr txBox="1"/>
          <p:nvPr/>
        </p:nvSpPr>
        <p:spPr>
          <a:xfrm>
            <a:off x="6510380" y="2066530"/>
            <a:ext cx="979403" cy="184666"/>
          </a:xfrm>
          <a:prstGeom prst="rect">
            <a:avLst/>
          </a:prstGeom>
          <a:noFill/>
        </p:spPr>
        <p:txBody>
          <a:bodyPr wrap="square" lIns="0" tIns="0" rIns="0" bIns="0" anchor="t">
            <a:spAutoFit/>
          </a:bodyPr>
          <a:lstStyle/>
          <a:p>
            <a:pPr algn="ctr" defTabSz="914357">
              <a:defRPr/>
            </a:pPr>
            <a:r>
              <a:rPr lang="en-GB" sz="1200" spc="-40">
                <a:solidFill>
                  <a:srgbClr val="074783"/>
                </a:solidFill>
                <a:latin typeface="Arial" panose="020B0604020202020204" pitchFamily="34" charset="0"/>
                <a:cs typeface="Arial" panose="020B0604020202020204" pitchFamily="34" charset="0"/>
              </a:rPr>
              <a:t>Target</a:t>
            </a:r>
          </a:p>
        </p:txBody>
      </p:sp>
      <p:sp>
        <p:nvSpPr>
          <p:cNvPr id="127" name="TextBox 126">
            <a:extLst>
              <a:ext uri="{FF2B5EF4-FFF2-40B4-BE49-F238E27FC236}">
                <a16:creationId xmlns:a16="http://schemas.microsoft.com/office/drawing/2014/main" id="{E369C7F5-EAD9-0BDA-FA82-20258CCBD454}"/>
              </a:ext>
            </a:extLst>
          </p:cNvPr>
          <p:cNvSpPr txBox="1"/>
          <p:nvPr/>
        </p:nvSpPr>
        <p:spPr>
          <a:xfrm>
            <a:off x="7711624" y="2066530"/>
            <a:ext cx="979403" cy="184666"/>
          </a:xfrm>
          <a:prstGeom prst="rect">
            <a:avLst/>
          </a:prstGeom>
          <a:noFill/>
        </p:spPr>
        <p:txBody>
          <a:bodyPr wrap="square" lIns="0" tIns="0" rIns="0" bIns="0" anchor="t">
            <a:spAutoFit/>
          </a:bodyPr>
          <a:lstStyle/>
          <a:p>
            <a:pPr algn="ctr" defTabSz="914357">
              <a:defRPr/>
            </a:pPr>
            <a:r>
              <a:rPr lang="en-GB" sz="1200" spc="-40">
                <a:solidFill>
                  <a:srgbClr val="074783"/>
                </a:solidFill>
                <a:latin typeface="Arial" panose="020B0604020202020204" pitchFamily="34" charset="0"/>
                <a:cs typeface="Arial" panose="020B0604020202020204" pitchFamily="34" charset="0"/>
              </a:rPr>
              <a:t>Actual</a:t>
            </a:r>
          </a:p>
        </p:txBody>
      </p:sp>
      <p:sp>
        <p:nvSpPr>
          <p:cNvPr id="128" name="Rectangle 127">
            <a:extLst>
              <a:ext uri="{FF2B5EF4-FFF2-40B4-BE49-F238E27FC236}">
                <a16:creationId xmlns:a16="http://schemas.microsoft.com/office/drawing/2014/main" id="{9F56B005-9A56-4607-074B-1E3B63ED6D19}"/>
              </a:ext>
            </a:extLst>
          </p:cNvPr>
          <p:cNvSpPr/>
          <p:nvPr/>
        </p:nvSpPr>
        <p:spPr>
          <a:xfrm>
            <a:off x="476523" y="3039725"/>
            <a:ext cx="983404" cy="268113"/>
          </a:xfrm>
          <a:prstGeom prst="rect">
            <a:avLst/>
          </a:prstGeom>
          <a:solidFill>
            <a:schemeClr val="bg1"/>
          </a:solidFill>
          <a:ln>
            <a:solidFill>
              <a:srgbClr val="074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74783"/>
                </a:solidFill>
                <a:latin typeface="Arial" panose="020B0604020202020204" pitchFamily="34" charset="0"/>
                <a:cs typeface="Arial" panose="020B0604020202020204" pitchFamily="34" charset="0"/>
              </a:rPr>
              <a:t>95%</a:t>
            </a:r>
          </a:p>
        </p:txBody>
      </p:sp>
      <p:sp>
        <p:nvSpPr>
          <p:cNvPr id="129" name="TextBox 128">
            <a:extLst>
              <a:ext uri="{FF2B5EF4-FFF2-40B4-BE49-F238E27FC236}">
                <a16:creationId xmlns:a16="http://schemas.microsoft.com/office/drawing/2014/main" id="{3562C2F8-A61F-9286-0D9F-B5965197ABAF}"/>
              </a:ext>
            </a:extLst>
          </p:cNvPr>
          <p:cNvSpPr txBox="1"/>
          <p:nvPr/>
        </p:nvSpPr>
        <p:spPr>
          <a:xfrm>
            <a:off x="476526" y="2505605"/>
            <a:ext cx="2384819" cy="369332"/>
          </a:xfrm>
          <a:prstGeom prst="rect">
            <a:avLst/>
          </a:prstGeom>
          <a:noFill/>
        </p:spPr>
        <p:txBody>
          <a:bodyPr wrap="square" lIns="0" tIns="0" rIns="0" bIns="0" anchor="t">
            <a:spAutoFit/>
          </a:bodyPr>
          <a:lstStyle/>
          <a:p>
            <a:pPr defTabSz="914357">
              <a:defRPr/>
            </a:pPr>
            <a:r>
              <a:rPr lang="en-GB" sz="1200" spc="-40">
                <a:solidFill>
                  <a:srgbClr val="1E335E"/>
                </a:solidFill>
                <a:latin typeface="Arial" panose="020B0604020202020204" pitchFamily="34" charset="0"/>
                <a:cs typeface="Arial" panose="020B0604020202020204" pitchFamily="34" charset="0"/>
              </a:rPr>
              <a:t>Wait &lt;62 days from urgent suspicion of cancer referral to treatment</a:t>
            </a:r>
          </a:p>
        </p:txBody>
      </p:sp>
      <p:sp>
        <p:nvSpPr>
          <p:cNvPr id="130" name="Rectangle 129">
            <a:extLst>
              <a:ext uri="{FF2B5EF4-FFF2-40B4-BE49-F238E27FC236}">
                <a16:creationId xmlns:a16="http://schemas.microsoft.com/office/drawing/2014/main" id="{B12E0AB3-D9CF-DF91-5DBF-A19E593D7878}"/>
              </a:ext>
            </a:extLst>
          </p:cNvPr>
          <p:cNvSpPr/>
          <p:nvPr/>
        </p:nvSpPr>
        <p:spPr>
          <a:xfrm>
            <a:off x="1682847" y="3039725"/>
            <a:ext cx="983404" cy="26811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76.9%</a:t>
            </a:r>
          </a:p>
        </p:txBody>
      </p:sp>
      <p:sp>
        <p:nvSpPr>
          <p:cNvPr id="131" name="TextBox 130">
            <a:extLst>
              <a:ext uri="{FF2B5EF4-FFF2-40B4-BE49-F238E27FC236}">
                <a16:creationId xmlns:a16="http://schemas.microsoft.com/office/drawing/2014/main" id="{07FF89FD-FEA4-8EAE-5510-9782FD48D730}"/>
              </a:ext>
            </a:extLst>
          </p:cNvPr>
          <p:cNvSpPr txBox="1"/>
          <p:nvPr/>
        </p:nvSpPr>
        <p:spPr>
          <a:xfrm>
            <a:off x="481605" y="3389705"/>
            <a:ext cx="979403" cy="184666"/>
          </a:xfrm>
          <a:prstGeom prst="rect">
            <a:avLst/>
          </a:prstGeom>
          <a:noFill/>
        </p:spPr>
        <p:txBody>
          <a:bodyPr wrap="square" lIns="0" tIns="0" rIns="0" bIns="0" anchor="t">
            <a:spAutoFit/>
          </a:bodyPr>
          <a:lstStyle/>
          <a:p>
            <a:pPr algn="ctr" defTabSz="914357">
              <a:defRPr/>
            </a:pPr>
            <a:r>
              <a:rPr lang="en-GB" sz="1200" spc="-40">
                <a:solidFill>
                  <a:srgbClr val="074783"/>
                </a:solidFill>
                <a:latin typeface="Arial" panose="020B0604020202020204" pitchFamily="34" charset="0"/>
                <a:cs typeface="Arial" panose="020B0604020202020204" pitchFamily="34" charset="0"/>
              </a:rPr>
              <a:t>Target</a:t>
            </a:r>
          </a:p>
        </p:txBody>
      </p:sp>
      <p:sp>
        <p:nvSpPr>
          <p:cNvPr id="132" name="TextBox 131">
            <a:extLst>
              <a:ext uri="{FF2B5EF4-FFF2-40B4-BE49-F238E27FC236}">
                <a16:creationId xmlns:a16="http://schemas.microsoft.com/office/drawing/2014/main" id="{6C45301A-0D69-3327-23F6-B3FC8B41106A}"/>
              </a:ext>
            </a:extLst>
          </p:cNvPr>
          <p:cNvSpPr txBox="1"/>
          <p:nvPr/>
        </p:nvSpPr>
        <p:spPr>
          <a:xfrm>
            <a:off x="1682849" y="3389705"/>
            <a:ext cx="979403" cy="184666"/>
          </a:xfrm>
          <a:prstGeom prst="rect">
            <a:avLst/>
          </a:prstGeom>
          <a:noFill/>
        </p:spPr>
        <p:txBody>
          <a:bodyPr wrap="square" lIns="0" tIns="0" rIns="0" bIns="0" anchor="t">
            <a:spAutoFit/>
          </a:bodyPr>
          <a:lstStyle/>
          <a:p>
            <a:pPr algn="ctr" defTabSz="914357">
              <a:defRPr/>
            </a:pPr>
            <a:r>
              <a:rPr lang="en-GB" sz="1200" spc="-40">
                <a:solidFill>
                  <a:srgbClr val="074783"/>
                </a:solidFill>
                <a:latin typeface="Arial" panose="020B0604020202020204" pitchFamily="34" charset="0"/>
                <a:cs typeface="Arial" panose="020B0604020202020204" pitchFamily="34" charset="0"/>
              </a:rPr>
              <a:t>Actual</a:t>
            </a:r>
          </a:p>
        </p:txBody>
      </p:sp>
      <p:sp>
        <p:nvSpPr>
          <p:cNvPr id="133" name="Rectangle 132">
            <a:extLst>
              <a:ext uri="{FF2B5EF4-FFF2-40B4-BE49-F238E27FC236}">
                <a16:creationId xmlns:a16="http://schemas.microsoft.com/office/drawing/2014/main" id="{10C36925-D4F3-5F5E-EF52-BCCB861FC282}"/>
              </a:ext>
            </a:extLst>
          </p:cNvPr>
          <p:cNvSpPr/>
          <p:nvPr/>
        </p:nvSpPr>
        <p:spPr>
          <a:xfrm>
            <a:off x="3490911" y="3039725"/>
            <a:ext cx="983404" cy="268113"/>
          </a:xfrm>
          <a:prstGeom prst="rect">
            <a:avLst/>
          </a:prstGeom>
          <a:solidFill>
            <a:schemeClr val="bg1"/>
          </a:solidFill>
          <a:ln>
            <a:solidFill>
              <a:srgbClr val="074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74783"/>
                </a:solidFill>
                <a:latin typeface="Arial" panose="020B0604020202020204" pitchFamily="34" charset="0"/>
                <a:cs typeface="Arial" panose="020B0604020202020204" pitchFamily="34" charset="0"/>
              </a:rPr>
              <a:t>95%</a:t>
            </a:r>
          </a:p>
        </p:txBody>
      </p:sp>
      <p:sp>
        <p:nvSpPr>
          <p:cNvPr id="134" name="TextBox 133">
            <a:extLst>
              <a:ext uri="{FF2B5EF4-FFF2-40B4-BE49-F238E27FC236}">
                <a16:creationId xmlns:a16="http://schemas.microsoft.com/office/drawing/2014/main" id="{07A55E32-3630-24F5-7158-42DD5BD2B262}"/>
              </a:ext>
            </a:extLst>
          </p:cNvPr>
          <p:cNvSpPr txBox="1"/>
          <p:nvPr/>
        </p:nvSpPr>
        <p:spPr>
          <a:xfrm>
            <a:off x="3490913" y="2505605"/>
            <a:ext cx="2384821" cy="369332"/>
          </a:xfrm>
          <a:prstGeom prst="rect">
            <a:avLst/>
          </a:prstGeom>
          <a:noFill/>
        </p:spPr>
        <p:txBody>
          <a:bodyPr wrap="square" lIns="0" tIns="0" rIns="0" bIns="0" anchor="t">
            <a:spAutoFit/>
          </a:bodyPr>
          <a:lstStyle/>
          <a:p>
            <a:pPr defTabSz="914357">
              <a:defRPr/>
            </a:pPr>
            <a:r>
              <a:rPr lang="en-GB" sz="1200" spc="-40">
                <a:solidFill>
                  <a:srgbClr val="1E335E"/>
                </a:solidFill>
                <a:latin typeface="Arial" panose="020B0604020202020204" pitchFamily="34" charset="0"/>
                <a:cs typeface="Arial" panose="020B0604020202020204" pitchFamily="34" charset="0"/>
              </a:rPr>
              <a:t>Wait &lt;31 days from decision to treat cancer, to treatment</a:t>
            </a:r>
          </a:p>
        </p:txBody>
      </p:sp>
      <p:sp>
        <p:nvSpPr>
          <p:cNvPr id="135" name="Rectangle 134">
            <a:extLst>
              <a:ext uri="{FF2B5EF4-FFF2-40B4-BE49-F238E27FC236}">
                <a16:creationId xmlns:a16="http://schemas.microsoft.com/office/drawing/2014/main" id="{CD8F3C9A-001F-049B-04B6-197C7BA2CA0F}"/>
              </a:ext>
            </a:extLst>
          </p:cNvPr>
          <p:cNvSpPr/>
          <p:nvPr/>
        </p:nvSpPr>
        <p:spPr>
          <a:xfrm>
            <a:off x="4697235" y="3039725"/>
            <a:ext cx="983404" cy="26811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96.3%</a:t>
            </a:r>
          </a:p>
        </p:txBody>
      </p:sp>
      <p:sp>
        <p:nvSpPr>
          <p:cNvPr id="136" name="TextBox 135">
            <a:extLst>
              <a:ext uri="{FF2B5EF4-FFF2-40B4-BE49-F238E27FC236}">
                <a16:creationId xmlns:a16="http://schemas.microsoft.com/office/drawing/2014/main" id="{D3F4D2F6-43D4-1B41-CA7C-48CD842152AD}"/>
              </a:ext>
            </a:extLst>
          </p:cNvPr>
          <p:cNvSpPr txBox="1"/>
          <p:nvPr/>
        </p:nvSpPr>
        <p:spPr>
          <a:xfrm>
            <a:off x="3495992" y="3389705"/>
            <a:ext cx="979403" cy="184666"/>
          </a:xfrm>
          <a:prstGeom prst="rect">
            <a:avLst/>
          </a:prstGeom>
          <a:noFill/>
        </p:spPr>
        <p:txBody>
          <a:bodyPr wrap="square" lIns="0" tIns="0" rIns="0" bIns="0" anchor="t">
            <a:spAutoFit/>
          </a:bodyPr>
          <a:lstStyle/>
          <a:p>
            <a:pPr algn="ctr" defTabSz="914357">
              <a:defRPr/>
            </a:pPr>
            <a:r>
              <a:rPr lang="en-GB" sz="1200" spc="-40">
                <a:solidFill>
                  <a:srgbClr val="074783"/>
                </a:solidFill>
                <a:latin typeface="Arial" panose="020B0604020202020204" pitchFamily="34" charset="0"/>
                <a:cs typeface="Arial" panose="020B0604020202020204" pitchFamily="34" charset="0"/>
              </a:rPr>
              <a:t>Target</a:t>
            </a:r>
          </a:p>
        </p:txBody>
      </p:sp>
      <p:sp>
        <p:nvSpPr>
          <p:cNvPr id="137" name="TextBox 136">
            <a:extLst>
              <a:ext uri="{FF2B5EF4-FFF2-40B4-BE49-F238E27FC236}">
                <a16:creationId xmlns:a16="http://schemas.microsoft.com/office/drawing/2014/main" id="{4BD73B89-0541-153E-31E6-6C0DA2787200}"/>
              </a:ext>
            </a:extLst>
          </p:cNvPr>
          <p:cNvSpPr txBox="1"/>
          <p:nvPr/>
        </p:nvSpPr>
        <p:spPr>
          <a:xfrm>
            <a:off x="4697236" y="3389705"/>
            <a:ext cx="979403" cy="184666"/>
          </a:xfrm>
          <a:prstGeom prst="rect">
            <a:avLst/>
          </a:prstGeom>
          <a:noFill/>
        </p:spPr>
        <p:txBody>
          <a:bodyPr wrap="square" lIns="0" tIns="0" rIns="0" bIns="0" anchor="t">
            <a:spAutoFit/>
          </a:bodyPr>
          <a:lstStyle/>
          <a:p>
            <a:pPr algn="ctr" defTabSz="914357">
              <a:defRPr/>
            </a:pPr>
            <a:r>
              <a:rPr lang="en-GB" sz="1200" spc="-40">
                <a:solidFill>
                  <a:srgbClr val="074783"/>
                </a:solidFill>
                <a:latin typeface="Arial" panose="020B0604020202020204" pitchFamily="34" charset="0"/>
                <a:cs typeface="Arial" panose="020B0604020202020204" pitchFamily="34" charset="0"/>
              </a:rPr>
              <a:t>Actual</a:t>
            </a:r>
          </a:p>
        </p:txBody>
      </p:sp>
      <p:sp>
        <p:nvSpPr>
          <p:cNvPr id="138" name="Rectangle 137">
            <a:extLst>
              <a:ext uri="{FF2B5EF4-FFF2-40B4-BE49-F238E27FC236}">
                <a16:creationId xmlns:a16="http://schemas.microsoft.com/office/drawing/2014/main" id="{00419B6B-AF64-8D36-DE3B-B741DF5BEFC6}"/>
              </a:ext>
            </a:extLst>
          </p:cNvPr>
          <p:cNvSpPr/>
          <p:nvPr/>
        </p:nvSpPr>
        <p:spPr>
          <a:xfrm>
            <a:off x="6505299" y="3039725"/>
            <a:ext cx="983404" cy="268113"/>
          </a:xfrm>
          <a:prstGeom prst="rect">
            <a:avLst/>
          </a:prstGeom>
          <a:solidFill>
            <a:schemeClr val="bg1"/>
          </a:solidFill>
          <a:ln>
            <a:solidFill>
              <a:srgbClr val="074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74783"/>
                </a:solidFill>
                <a:latin typeface="Arial" panose="020B0604020202020204" pitchFamily="34" charset="0"/>
                <a:cs typeface="Arial" panose="020B0604020202020204" pitchFamily="34" charset="0"/>
              </a:rPr>
              <a:t>100%</a:t>
            </a:r>
          </a:p>
        </p:txBody>
      </p:sp>
      <p:sp>
        <p:nvSpPr>
          <p:cNvPr id="139" name="TextBox 138">
            <a:extLst>
              <a:ext uri="{FF2B5EF4-FFF2-40B4-BE49-F238E27FC236}">
                <a16:creationId xmlns:a16="http://schemas.microsoft.com/office/drawing/2014/main" id="{EDC988B3-07B9-7546-0335-C3962029055C}"/>
              </a:ext>
            </a:extLst>
          </p:cNvPr>
          <p:cNvSpPr txBox="1"/>
          <p:nvPr/>
        </p:nvSpPr>
        <p:spPr>
          <a:xfrm>
            <a:off x="6505301" y="2505605"/>
            <a:ext cx="2384821" cy="369332"/>
          </a:xfrm>
          <a:prstGeom prst="rect">
            <a:avLst/>
          </a:prstGeom>
          <a:noFill/>
        </p:spPr>
        <p:txBody>
          <a:bodyPr wrap="square" lIns="0" tIns="0" rIns="0" bIns="0" anchor="t">
            <a:spAutoFit/>
          </a:bodyPr>
          <a:lstStyle/>
          <a:p>
            <a:pPr defTabSz="914357">
              <a:defRPr/>
            </a:pPr>
            <a:r>
              <a:rPr lang="en-GB" sz="1200" spc="-40">
                <a:solidFill>
                  <a:srgbClr val="1E335E"/>
                </a:solidFill>
                <a:latin typeface="Arial" panose="020B0604020202020204" pitchFamily="34" charset="0"/>
                <a:cs typeface="Arial" panose="020B0604020202020204" pitchFamily="34" charset="0"/>
              </a:rPr>
              <a:t>Wait &lt;6 weeks for key diagnostic tests</a:t>
            </a:r>
          </a:p>
        </p:txBody>
      </p:sp>
      <p:sp>
        <p:nvSpPr>
          <p:cNvPr id="140" name="Rectangle 139">
            <a:extLst>
              <a:ext uri="{FF2B5EF4-FFF2-40B4-BE49-F238E27FC236}">
                <a16:creationId xmlns:a16="http://schemas.microsoft.com/office/drawing/2014/main" id="{A871959E-52B5-81EF-82EE-2688F666AB6D}"/>
              </a:ext>
            </a:extLst>
          </p:cNvPr>
          <p:cNvSpPr/>
          <p:nvPr/>
        </p:nvSpPr>
        <p:spPr>
          <a:xfrm>
            <a:off x="7711623" y="3039725"/>
            <a:ext cx="983404" cy="26811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49.6%</a:t>
            </a:r>
          </a:p>
        </p:txBody>
      </p:sp>
      <p:sp>
        <p:nvSpPr>
          <p:cNvPr id="141" name="TextBox 140">
            <a:extLst>
              <a:ext uri="{FF2B5EF4-FFF2-40B4-BE49-F238E27FC236}">
                <a16:creationId xmlns:a16="http://schemas.microsoft.com/office/drawing/2014/main" id="{FD2D37DA-F41C-4BB0-5F72-B7EB6780D565}"/>
              </a:ext>
            </a:extLst>
          </p:cNvPr>
          <p:cNvSpPr txBox="1"/>
          <p:nvPr/>
        </p:nvSpPr>
        <p:spPr>
          <a:xfrm>
            <a:off x="6510380" y="3389705"/>
            <a:ext cx="979403" cy="184666"/>
          </a:xfrm>
          <a:prstGeom prst="rect">
            <a:avLst/>
          </a:prstGeom>
          <a:noFill/>
        </p:spPr>
        <p:txBody>
          <a:bodyPr wrap="square" lIns="0" tIns="0" rIns="0" bIns="0" anchor="t">
            <a:spAutoFit/>
          </a:bodyPr>
          <a:lstStyle/>
          <a:p>
            <a:pPr algn="ctr" defTabSz="914357">
              <a:defRPr/>
            </a:pPr>
            <a:r>
              <a:rPr lang="en-GB" sz="1200" spc="-40">
                <a:solidFill>
                  <a:srgbClr val="074783"/>
                </a:solidFill>
                <a:latin typeface="Arial" panose="020B0604020202020204" pitchFamily="34" charset="0"/>
                <a:cs typeface="Arial" panose="020B0604020202020204" pitchFamily="34" charset="0"/>
              </a:rPr>
              <a:t>Target</a:t>
            </a:r>
          </a:p>
        </p:txBody>
      </p:sp>
      <p:sp>
        <p:nvSpPr>
          <p:cNvPr id="142" name="TextBox 141">
            <a:extLst>
              <a:ext uri="{FF2B5EF4-FFF2-40B4-BE49-F238E27FC236}">
                <a16:creationId xmlns:a16="http://schemas.microsoft.com/office/drawing/2014/main" id="{A7AD7814-4238-B854-ECB6-425B141FCDC1}"/>
              </a:ext>
            </a:extLst>
          </p:cNvPr>
          <p:cNvSpPr txBox="1"/>
          <p:nvPr/>
        </p:nvSpPr>
        <p:spPr>
          <a:xfrm>
            <a:off x="7711624" y="3389705"/>
            <a:ext cx="979403" cy="184666"/>
          </a:xfrm>
          <a:prstGeom prst="rect">
            <a:avLst/>
          </a:prstGeom>
          <a:noFill/>
        </p:spPr>
        <p:txBody>
          <a:bodyPr wrap="square" lIns="0" tIns="0" rIns="0" bIns="0" anchor="t">
            <a:spAutoFit/>
          </a:bodyPr>
          <a:lstStyle/>
          <a:p>
            <a:pPr algn="ctr" defTabSz="914357">
              <a:defRPr/>
            </a:pPr>
            <a:r>
              <a:rPr lang="en-GB" sz="1200" spc="-40">
                <a:solidFill>
                  <a:srgbClr val="074783"/>
                </a:solidFill>
                <a:latin typeface="Arial" panose="020B0604020202020204" pitchFamily="34" charset="0"/>
                <a:cs typeface="Arial" panose="020B0604020202020204" pitchFamily="34" charset="0"/>
              </a:rPr>
              <a:t>Actual</a:t>
            </a:r>
          </a:p>
        </p:txBody>
      </p:sp>
      <p:sp>
        <p:nvSpPr>
          <p:cNvPr id="143" name="Rectangle 142">
            <a:extLst>
              <a:ext uri="{FF2B5EF4-FFF2-40B4-BE49-F238E27FC236}">
                <a16:creationId xmlns:a16="http://schemas.microsoft.com/office/drawing/2014/main" id="{AF98D8E0-9683-FF62-FBBF-ED62F97C2141}"/>
              </a:ext>
            </a:extLst>
          </p:cNvPr>
          <p:cNvSpPr/>
          <p:nvPr/>
        </p:nvSpPr>
        <p:spPr>
          <a:xfrm>
            <a:off x="476523" y="4345712"/>
            <a:ext cx="983404" cy="268113"/>
          </a:xfrm>
          <a:prstGeom prst="rect">
            <a:avLst/>
          </a:prstGeom>
          <a:solidFill>
            <a:schemeClr val="bg1"/>
          </a:solidFill>
          <a:ln>
            <a:solidFill>
              <a:srgbClr val="074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74783"/>
                </a:solidFill>
                <a:latin typeface="Arial" panose="020B0604020202020204" pitchFamily="34" charset="0"/>
                <a:cs typeface="Arial" panose="020B0604020202020204" pitchFamily="34" charset="0"/>
              </a:rPr>
              <a:t>100%</a:t>
            </a:r>
          </a:p>
        </p:txBody>
      </p:sp>
      <p:sp>
        <p:nvSpPr>
          <p:cNvPr id="144" name="TextBox 143">
            <a:extLst>
              <a:ext uri="{FF2B5EF4-FFF2-40B4-BE49-F238E27FC236}">
                <a16:creationId xmlns:a16="http://schemas.microsoft.com/office/drawing/2014/main" id="{29BF9EF4-40C2-F2C8-B958-3A02A215353D}"/>
              </a:ext>
            </a:extLst>
          </p:cNvPr>
          <p:cNvSpPr txBox="1"/>
          <p:nvPr/>
        </p:nvSpPr>
        <p:spPr>
          <a:xfrm>
            <a:off x="476525" y="3824858"/>
            <a:ext cx="2266677" cy="369332"/>
          </a:xfrm>
          <a:prstGeom prst="rect">
            <a:avLst/>
          </a:prstGeom>
          <a:noFill/>
        </p:spPr>
        <p:txBody>
          <a:bodyPr wrap="square" lIns="0" tIns="0" rIns="0" bIns="0" anchor="t">
            <a:spAutoFit/>
          </a:bodyPr>
          <a:lstStyle/>
          <a:p>
            <a:pPr defTabSz="914357">
              <a:defRPr/>
            </a:pPr>
            <a:r>
              <a:rPr lang="en-GB" sz="1200" spc="-40">
                <a:solidFill>
                  <a:srgbClr val="1E335E"/>
                </a:solidFill>
                <a:latin typeface="Arial" panose="020B0604020202020204" pitchFamily="34" charset="0"/>
                <a:cs typeface="Arial" panose="020B0604020202020204" pitchFamily="34" charset="0"/>
              </a:rPr>
              <a:t>ED admission, transfer or discharge within 4 hours of reception</a:t>
            </a:r>
          </a:p>
        </p:txBody>
      </p:sp>
      <p:sp>
        <p:nvSpPr>
          <p:cNvPr id="145" name="Rectangle 144">
            <a:extLst>
              <a:ext uri="{FF2B5EF4-FFF2-40B4-BE49-F238E27FC236}">
                <a16:creationId xmlns:a16="http://schemas.microsoft.com/office/drawing/2014/main" id="{77D913A8-00A9-6694-3D36-E52A1B2E7895}"/>
              </a:ext>
            </a:extLst>
          </p:cNvPr>
          <p:cNvSpPr/>
          <p:nvPr/>
        </p:nvSpPr>
        <p:spPr>
          <a:xfrm>
            <a:off x="1682847" y="4345712"/>
            <a:ext cx="983404" cy="26811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71.3%</a:t>
            </a:r>
          </a:p>
        </p:txBody>
      </p:sp>
      <p:sp>
        <p:nvSpPr>
          <p:cNvPr id="146" name="TextBox 145">
            <a:extLst>
              <a:ext uri="{FF2B5EF4-FFF2-40B4-BE49-F238E27FC236}">
                <a16:creationId xmlns:a16="http://schemas.microsoft.com/office/drawing/2014/main" id="{C4C8826A-1985-85A7-C705-A5BD2B589AC0}"/>
              </a:ext>
            </a:extLst>
          </p:cNvPr>
          <p:cNvSpPr txBox="1"/>
          <p:nvPr/>
        </p:nvSpPr>
        <p:spPr>
          <a:xfrm>
            <a:off x="481605" y="4695691"/>
            <a:ext cx="979403" cy="184666"/>
          </a:xfrm>
          <a:prstGeom prst="rect">
            <a:avLst/>
          </a:prstGeom>
          <a:noFill/>
        </p:spPr>
        <p:txBody>
          <a:bodyPr wrap="square" lIns="0" tIns="0" rIns="0" bIns="0" anchor="t">
            <a:spAutoFit/>
          </a:bodyPr>
          <a:lstStyle/>
          <a:p>
            <a:pPr algn="ctr" defTabSz="914357">
              <a:defRPr/>
            </a:pPr>
            <a:r>
              <a:rPr lang="en-GB" sz="1200" spc="-40">
                <a:solidFill>
                  <a:srgbClr val="074783"/>
                </a:solidFill>
                <a:latin typeface="Arial" panose="020B0604020202020204" pitchFamily="34" charset="0"/>
                <a:cs typeface="Arial" panose="020B0604020202020204" pitchFamily="34" charset="0"/>
              </a:rPr>
              <a:t>Target</a:t>
            </a:r>
          </a:p>
        </p:txBody>
      </p:sp>
      <p:sp>
        <p:nvSpPr>
          <p:cNvPr id="147" name="TextBox 146">
            <a:extLst>
              <a:ext uri="{FF2B5EF4-FFF2-40B4-BE49-F238E27FC236}">
                <a16:creationId xmlns:a16="http://schemas.microsoft.com/office/drawing/2014/main" id="{0BD90B2B-3795-7BA7-8B89-F11ADB80B148}"/>
              </a:ext>
            </a:extLst>
          </p:cNvPr>
          <p:cNvSpPr txBox="1"/>
          <p:nvPr/>
        </p:nvSpPr>
        <p:spPr>
          <a:xfrm>
            <a:off x="1682849" y="4695691"/>
            <a:ext cx="979403" cy="184666"/>
          </a:xfrm>
          <a:prstGeom prst="rect">
            <a:avLst/>
          </a:prstGeom>
          <a:noFill/>
        </p:spPr>
        <p:txBody>
          <a:bodyPr wrap="square" lIns="0" tIns="0" rIns="0" bIns="0" anchor="t">
            <a:spAutoFit/>
          </a:bodyPr>
          <a:lstStyle/>
          <a:p>
            <a:pPr algn="ctr" defTabSz="914357">
              <a:defRPr/>
            </a:pPr>
            <a:r>
              <a:rPr lang="en-GB" sz="1200" spc="-40">
                <a:solidFill>
                  <a:srgbClr val="074783"/>
                </a:solidFill>
                <a:latin typeface="Arial" panose="020B0604020202020204" pitchFamily="34" charset="0"/>
                <a:cs typeface="Arial" panose="020B0604020202020204" pitchFamily="34" charset="0"/>
              </a:rPr>
              <a:t>Actual</a:t>
            </a:r>
          </a:p>
        </p:txBody>
      </p:sp>
      <p:sp>
        <p:nvSpPr>
          <p:cNvPr id="152" name="Title 4">
            <a:extLst>
              <a:ext uri="{FF2B5EF4-FFF2-40B4-BE49-F238E27FC236}">
                <a16:creationId xmlns:a16="http://schemas.microsoft.com/office/drawing/2014/main" id="{D985F62B-97DB-02A5-03CB-AA6173B858B8}"/>
              </a:ext>
            </a:extLst>
          </p:cNvPr>
          <p:cNvSpPr txBox="1">
            <a:spLocks/>
          </p:cNvSpPr>
          <p:nvPr/>
        </p:nvSpPr>
        <p:spPr>
          <a:xfrm>
            <a:off x="375590" y="332800"/>
            <a:ext cx="7886700" cy="721457"/>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S PGothic" panose="020B0600070205080204" pitchFamily="34" charset="-128"/>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MS PGothic" panose="020B0600070205080204" pitchFamily="34" charset="-128"/>
              </a:defRPr>
            </a:lvl9pPr>
          </a:lstStyle>
          <a:p>
            <a:r>
              <a:rPr lang="en-GB" sz="3800" b="1">
                <a:solidFill>
                  <a:srgbClr val="1E335E"/>
                </a:solidFill>
                <a:latin typeface="Arial" panose="020B0604020202020204" pitchFamily="34" charset="0"/>
                <a:cs typeface="Arial" panose="020B0604020202020204" pitchFamily="34" charset="0"/>
              </a:rPr>
              <a:t>The system is overloaded</a:t>
            </a:r>
          </a:p>
        </p:txBody>
      </p:sp>
    </p:spTree>
    <p:extLst>
      <p:ext uri="{BB962C8B-B14F-4D97-AF65-F5344CB8AC3E}">
        <p14:creationId xmlns:p14="http://schemas.microsoft.com/office/powerpoint/2010/main" val="324132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6EF42-7683-F6D6-45DC-87F9027B1D4D}"/>
              </a:ext>
            </a:extLst>
          </p:cNvPr>
          <p:cNvSpPr>
            <a:spLocks noGrp="1"/>
          </p:cNvSpPr>
          <p:nvPr>
            <p:ph type="title"/>
          </p:nvPr>
        </p:nvSpPr>
        <p:spPr>
          <a:xfrm>
            <a:off x="481080" y="205733"/>
            <a:ext cx="8521351" cy="1048127"/>
          </a:xfrm>
        </p:spPr>
        <p:txBody>
          <a:bodyPr/>
          <a:lstStyle/>
          <a:p>
            <a:r>
              <a:rPr lang="en-GB" sz="2800" b="1" dirty="0"/>
              <a:t>A PERFECT STORM</a:t>
            </a:r>
          </a:p>
        </p:txBody>
      </p:sp>
      <p:sp>
        <p:nvSpPr>
          <p:cNvPr id="13" name="Text Placeholder 5">
            <a:extLst>
              <a:ext uri="{FF2B5EF4-FFF2-40B4-BE49-F238E27FC236}">
                <a16:creationId xmlns:a16="http://schemas.microsoft.com/office/drawing/2014/main" id="{BD71131B-2053-6C92-7545-B5ADF82119E4}"/>
              </a:ext>
            </a:extLst>
          </p:cNvPr>
          <p:cNvSpPr>
            <a:spLocks noGrp="1"/>
          </p:cNvSpPr>
          <p:nvPr>
            <p:ph type="body" idx="4294967295"/>
          </p:nvPr>
        </p:nvSpPr>
        <p:spPr>
          <a:xfrm>
            <a:off x="7318306" y="2389188"/>
            <a:ext cx="1633537" cy="542925"/>
          </a:xfrm>
          <a:prstGeom prst="rect">
            <a:avLst/>
          </a:prstGeom>
        </p:spPr>
        <p:txBody>
          <a:bodyPr/>
          <a:lstStyle/>
          <a:p>
            <a:pPr marL="0" indent="0" algn="ctr">
              <a:buNone/>
            </a:pPr>
            <a:r>
              <a:rPr lang="en-GB" sz="1600" b="1" dirty="0">
                <a:solidFill>
                  <a:schemeClr val="bg1"/>
                </a:solidFill>
                <a:latin typeface="Arial" panose="020B0604020202020204" pitchFamily="34" charset="0"/>
                <a:cs typeface="Arial" panose="020B0604020202020204" pitchFamily="34" charset="0"/>
              </a:rPr>
              <a:t>Improved outcomes</a:t>
            </a:r>
          </a:p>
          <a:p>
            <a:pPr algn="ctr"/>
            <a:endParaRPr lang="en-GB" sz="1600" b="1" dirty="0">
              <a:solidFill>
                <a:schemeClr val="bg1"/>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DB6A138A-35C8-3D19-6D40-5F5CE0BE047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05436" y="1541952"/>
            <a:ext cx="693106" cy="693106"/>
          </a:xfrm>
          <a:prstGeom prst="rect">
            <a:avLst/>
          </a:prstGeom>
        </p:spPr>
      </p:pic>
      <p:pic>
        <p:nvPicPr>
          <p:cNvPr id="7" name="Graphic 6">
            <a:extLst>
              <a:ext uri="{FF2B5EF4-FFF2-40B4-BE49-F238E27FC236}">
                <a16:creationId xmlns:a16="http://schemas.microsoft.com/office/drawing/2014/main" id="{767801AD-2D7F-64C4-DC67-D701BBA8823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01253" y="1541952"/>
            <a:ext cx="825126" cy="693106"/>
          </a:xfrm>
          <a:prstGeom prst="rect">
            <a:avLst/>
          </a:prstGeom>
        </p:spPr>
      </p:pic>
      <p:pic>
        <p:nvPicPr>
          <p:cNvPr id="8" name="Graphic 7">
            <a:extLst>
              <a:ext uri="{FF2B5EF4-FFF2-40B4-BE49-F238E27FC236}">
                <a16:creationId xmlns:a16="http://schemas.microsoft.com/office/drawing/2014/main" id="{A9FF0377-1E6A-D282-C686-F0546A30BA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03173" y="1544113"/>
            <a:ext cx="777310" cy="690942"/>
          </a:xfrm>
          <a:prstGeom prst="rect">
            <a:avLst/>
          </a:prstGeom>
        </p:spPr>
      </p:pic>
      <p:pic>
        <p:nvPicPr>
          <p:cNvPr id="10" name="Graphic 9">
            <a:extLst>
              <a:ext uri="{FF2B5EF4-FFF2-40B4-BE49-F238E27FC236}">
                <a16:creationId xmlns:a16="http://schemas.microsoft.com/office/drawing/2014/main" id="{CDBE36EA-BF84-06F3-3DAC-97A72113012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54329" y="1541952"/>
            <a:ext cx="635347" cy="693106"/>
          </a:xfrm>
          <a:prstGeom prst="rect">
            <a:avLst/>
          </a:prstGeom>
        </p:spPr>
      </p:pic>
      <p:pic>
        <p:nvPicPr>
          <p:cNvPr id="12" name="Graphic 11">
            <a:extLst>
              <a:ext uri="{FF2B5EF4-FFF2-40B4-BE49-F238E27FC236}">
                <a16:creationId xmlns:a16="http://schemas.microsoft.com/office/drawing/2014/main" id="{418A8CAE-5776-30D0-9973-D889E8D6D60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735042" y="1541952"/>
            <a:ext cx="800066" cy="693106"/>
          </a:xfrm>
          <a:prstGeom prst="rect">
            <a:avLst/>
          </a:prstGeom>
        </p:spPr>
      </p:pic>
      <p:sp>
        <p:nvSpPr>
          <p:cNvPr id="14" name="Text Placeholder 5">
            <a:extLst>
              <a:ext uri="{FF2B5EF4-FFF2-40B4-BE49-F238E27FC236}">
                <a16:creationId xmlns:a16="http://schemas.microsoft.com/office/drawing/2014/main" id="{F0CF0ADC-EA6A-E758-245F-6EA9E89D6651}"/>
              </a:ext>
            </a:extLst>
          </p:cNvPr>
          <p:cNvSpPr txBox="1">
            <a:spLocks/>
          </p:cNvSpPr>
          <p:nvPr/>
        </p:nvSpPr>
        <p:spPr>
          <a:xfrm>
            <a:off x="3755711" y="2389945"/>
            <a:ext cx="1632576" cy="542521"/>
          </a:xfrm>
          <a:prstGeom prst="rect">
            <a:avLst/>
          </a:prstGeom>
        </p:spPr>
        <p:txBody>
          <a:bodyPr lIns="0" tIns="0" rIns="0" bIns="0"/>
          <a:lstStyle>
            <a:lvl1pPr marL="358775" indent="-268288" algn="l" defTabSz="685800" rtl="0" eaLnBrk="0" fontAlgn="base" hangingPunct="0">
              <a:lnSpc>
                <a:spcPct val="100000"/>
              </a:lnSpc>
              <a:spcBef>
                <a:spcPts val="1100"/>
              </a:spcBef>
              <a:spcAft>
                <a:spcPct val="0"/>
              </a:spcAft>
              <a:buClr>
                <a:srgbClr val="00A6CA"/>
              </a:buClr>
              <a:buFont typeface="Arial" panose="020B0604020202020204" pitchFamily="34" charset="0"/>
              <a:buChar char="•"/>
              <a:tabLst/>
              <a:defRPr sz="1500" kern="1200" spc="0">
                <a:solidFill>
                  <a:srgbClr val="1F335D"/>
                </a:solidFill>
                <a:latin typeface="Arial"/>
                <a:ea typeface="MS PGothic" panose="020B0600070205080204" pitchFamily="34" charset="-128"/>
                <a:cs typeface="+mn-cs"/>
              </a:defRPr>
            </a:lvl1pPr>
            <a:lvl2pPr marL="342900" indent="0" algn="l" defTabSz="685800" rtl="0" eaLnBrk="0" fontAlgn="base" hangingPunct="0">
              <a:lnSpc>
                <a:spcPct val="90000"/>
              </a:lnSpc>
              <a:spcBef>
                <a:spcPts val="375"/>
              </a:spcBef>
              <a:spcAft>
                <a:spcPct val="0"/>
              </a:spcAft>
              <a:buFont typeface="Arial" panose="020B0604020202020204" pitchFamily="34" charset="0"/>
              <a:buNone/>
              <a:defRPr sz="1500" kern="1200">
                <a:solidFill>
                  <a:schemeClr val="tx1">
                    <a:tint val="75000"/>
                  </a:schemeClr>
                </a:solidFill>
                <a:latin typeface="+mn-lt"/>
                <a:ea typeface="MS PGothic" panose="020B0600070205080204" pitchFamily="34" charset="-128"/>
                <a:cs typeface="+mn-cs"/>
              </a:defRPr>
            </a:lvl2pPr>
            <a:lvl3pPr marL="685800" indent="0" algn="l" defTabSz="685800" rtl="0" eaLnBrk="0" fontAlgn="base" hangingPunct="0">
              <a:lnSpc>
                <a:spcPct val="90000"/>
              </a:lnSpc>
              <a:spcBef>
                <a:spcPts val="375"/>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3pPr>
            <a:lvl4pPr marL="1028700" indent="0" algn="l"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S PGothic" panose="020B0600070205080204" pitchFamily="34" charset="-128"/>
                <a:cs typeface="+mn-cs"/>
              </a:defRPr>
            </a:lvl4pPr>
            <a:lvl5pPr marL="1371600" indent="0" algn="l"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S PGothic" panose="020B0600070205080204" pitchFamily="34" charset="-128"/>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90481" indent="0" algn="ctr">
              <a:buNone/>
            </a:pPr>
            <a:r>
              <a:rPr lang="en-GB" sz="1600" b="1">
                <a:solidFill>
                  <a:schemeClr val="bg1"/>
                </a:solidFill>
              </a:rPr>
              <a:t>Workforce pressures</a:t>
            </a:r>
          </a:p>
          <a:p>
            <a:pPr algn="ctr"/>
            <a:endParaRPr lang="en-GB" sz="1600" b="1">
              <a:solidFill>
                <a:schemeClr val="bg1"/>
              </a:solidFill>
            </a:endParaRPr>
          </a:p>
        </p:txBody>
      </p:sp>
      <p:sp>
        <p:nvSpPr>
          <p:cNvPr id="15" name="Text Placeholder 5">
            <a:extLst>
              <a:ext uri="{FF2B5EF4-FFF2-40B4-BE49-F238E27FC236}">
                <a16:creationId xmlns:a16="http://schemas.microsoft.com/office/drawing/2014/main" id="{98BA73E3-3C3A-997B-25AC-EC0873FA22C9}"/>
              </a:ext>
            </a:extLst>
          </p:cNvPr>
          <p:cNvSpPr txBox="1">
            <a:spLocks/>
          </p:cNvSpPr>
          <p:nvPr/>
        </p:nvSpPr>
        <p:spPr>
          <a:xfrm>
            <a:off x="302177" y="2389946"/>
            <a:ext cx="1632576" cy="542521"/>
          </a:xfrm>
          <a:prstGeom prst="rect">
            <a:avLst/>
          </a:prstGeom>
        </p:spPr>
        <p:txBody>
          <a:bodyPr lIns="0" tIns="0" rIns="0" bIns="0"/>
          <a:lstStyle>
            <a:lvl1pPr marL="358775" indent="-268288" algn="l" defTabSz="685800" rtl="0" eaLnBrk="0" fontAlgn="base" hangingPunct="0">
              <a:lnSpc>
                <a:spcPct val="100000"/>
              </a:lnSpc>
              <a:spcBef>
                <a:spcPts val="1100"/>
              </a:spcBef>
              <a:spcAft>
                <a:spcPct val="0"/>
              </a:spcAft>
              <a:buClr>
                <a:srgbClr val="00A6CA"/>
              </a:buClr>
              <a:buFont typeface="Arial" panose="020B0604020202020204" pitchFamily="34" charset="0"/>
              <a:buChar char="•"/>
              <a:tabLst/>
              <a:defRPr sz="1500" kern="1200" spc="0">
                <a:solidFill>
                  <a:srgbClr val="1F335D"/>
                </a:solidFill>
                <a:latin typeface="Arial"/>
                <a:ea typeface="MS PGothic" panose="020B0600070205080204" pitchFamily="34" charset="-128"/>
                <a:cs typeface="+mn-cs"/>
              </a:defRPr>
            </a:lvl1pPr>
            <a:lvl2pPr marL="342900" indent="0" algn="l" defTabSz="685800" rtl="0" eaLnBrk="0" fontAlgn="base" hangingPunct="0">
              <a:lnSpc>
                <a:spcPct val="90000"/>
              </a:lnSpc>
              <a:spcBef>
                <a:spcPts val="375"/>
              </a:spcBef>
              <a:spcAft>
                <a:spcPct val="0"/>
              </a:spcAft>
              <a:buFont typeface="Arial" panose="020B0604020202020204" pitchFamily="34" charset="0"/>
              <a:buNone/>
              <a:defRPr sz="1500" kern="1200">
                <a:solidFill>
                  <a:schemeClr val="tx1">
                    <a:tint val="75000"/>
                  </a:schemeClr>
                </a:solidFill>
                <a:latin typeface="+mn-lt"/>
                <a:ea typeface="MS PGothic" panose="020B0600070205080204" pitchFamily="34" charset="-128"/>
                <a:cs typeface="+mn-cs"/>
              </a:defRPr>
            </a:lvl2pPr>
            <a:lvl3pPr marL="685800" indent="0" algn="l" defTabSz="685800" rtl="0" eaLnBrk="0" fontAlgn="base" hangingPunct="0">
              <a:lnSpc>
                <a:spcPct val="90000"/>
              </a:lnSpc>
              <a:spcBef>
                <a:spcPts val="375"/>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3pPr>
            <a:lvl4pPr marL="1028700" indent="0" algn="l"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S PGothic" panose="020B0600070205080204" pitchFamily="34" charset="-128"/>
                <a:cs typeface="+mn-cs"/>
              </a:defRPr>
            </a:lvl4pPr>
            <a:lvl5pPr marL="1371600" indent="0" algn="l"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S PGothic" panose="020B0600070205080204" pitchFamily="34" charset="-128"/>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90481" indent="0" algn="ctr">
              <a:buNone/>
            </a:pPr>
            <a:r>
              <a:rPr lang="en-GB" sz="1600" b="1" dirty="0">
                <a:solidFill>
                  <a:schemeClr val="bg1"/>
                </a:solidFill>
              </a:rPr>
              <a:t>Targets are being missed</a:t>
            </a:r>
          </a:p>
          <a:p>
            <a:pPr algn="ctr"/>
            <a:endParaRPr lang="en-GB" sz="1600" b="1" dirty="0">
              <a:solidFill>
                <a:schemeClr val="bg1"/>
              </a:solidFill>
            </a:endParaRPr>
          </a:p>
        </p:txBody>
      </p:sp>
      <p:sp>
        <p:nvSpPr>
          <p:cNvPr id="16" name="Text Placeholder 5">
            <a:extLst>
              <a:ext uri="{FF2B5EF4-FFF2-40B4-BE49-F238E27FC236}">
                <a16:creationId xmlns:a16="http://schemas.microsoft.com/office/drawing/2014/main" id="{456EECC2-8E13-3AF9-7C4C-2CF0AC3469FD}"/>
              </a:ext>
            </a:extLst>
          </p:cNvPr>
          <p:cNvSpPr txBox="1">
            <a:spLocks/>
          </p:cNvSpPr>
          <p:nvPr/>
        </p:nvSpPr>
        <p:spPr>
          <a:xfrm>
            <a:off x="2064111" y="2389946"/>
            <a:ext cx="1632576" cy="542521"/>
          </a:xfrm>
          <a:prstGeom prst="rect">
            <a:avLst/>
          </a:prstGeom>
        </p:spPr>
        <p:txBody>
          <a:bodyPr lIns="0" tIns="0" rIns="0" bIns="0"/>
          <a:lstStyle>
            <a:lvl1pPr marL="358775" indent="-268288" algn="l" defTabSz="685800" rtl="0" eaLnBrk="0" fontAlgn="base" hangingPunct="0">
              <a:lnSpc>
                <a:spcPct val="100000"/>
              </a:lnSpc>
              <a:spcBef>
                <a:spcPts val="1100"/>
              </a:spcBef>
              <a:spcAft>
                <a:spcPct val="0"/>
              </a:spcAft>
              <a:buClr>
                <a:srgbClr val="00A6CA"/>
              </a:buClr>
              <a:buFont typeface="Arial" panose="020B0604020202020204" pitchFamily="34" charset="0"/>
              <a:buChar char="•"/>
              <a:tabLst/>
              <a:defRPr sz="1500" kern="1200" spc="0">
                <a:solidFill>
                  <a:srgbClr val="1F335D"/>
                </a:solidFill>
                <a:latin typeface="Arial"/>
                <a:ea typeface="MS PGothic" panose="020B0600070205080204" pitchFamily="34" charset="-128"/>
                <a:cs typeface="+mn-cs"/>
              </a:defRPr>
            </a:lvl1pPr>
            <a:lvl2pPr marL="342900" indent="0" algn="l" defTabSz="685800" rtl="0" eaLnBrk="0" fontAlgn="base" hangingPunct="0">
              <a:lnSpc>
                <a:spcPct val="90000"/>
              </a:lnSpc>
              <a:spcBef>
                <a:spcPts val="375"/>
              </a:spcBef>
              <a:spcAft>
                <a:spcPct val="0"/>
              </a:spcAft>
              <a:buFont typeface="Arial" panose="020B0604020202020204" pitchFamily="34" charset="0"/>
              <a:buNone/>
              <a:defRPr sz="1500" kern="1200">
                <a:solidFill>
                  <a:schemeClr val="tx1">
                    <a:tint val="75000"/>
                  </a:schemeClr>
                </a:solidFill>
                <a:latin typeface="+mn-lt"/>
                <a:ea typeface="MS PGothic" panose="020B0600070205080204" pitchFamily="34" charset="-128"/>
                <a:cs typeface="+mn-cs"/>
              </a:defRPr>
            </a:lvl2pPr>
            <a:lvl3pPr marL="685800" indent="0" algn="l" defTabSz="685800" rtl="0" eaLnBrk="0" fontAlgn="base" hangingPunct="0">
              <a:lnSpc>
                <a:spcPct val="90000"/>
              </a:lnSpc>
              <a:spcBef>
                <a:spcPts val="375"/>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3pPr>
            <a:lvl4pPr marL="1028700" indent="0" algn="l"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S PGothic" panose="020B0600070205080204" pitchFamily="34" charset="-128"/>
                <a:cs typeface="+mn-cs"/>
              </a:defRPr>
            </a:lvl4pPr>
            <a:lvl5pPr marL="1371600" indent="0" algn="l"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S PGothic" panose="020B0600070205080204" pitchFamily="34" charset="-128"/>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90481" indent="0" algn="ctr">
              <a:buNone/>
            </a:pPr>
            <a:r>
              <a:rPr lang="en-GB" sz="1600" b="1">
                <a:solidFill>
                  <a:schemeClr val="bg1"/>
                </a:solidFill>
              </a:rPr>
              <a:t>Financial constraints</a:t>
            </a:r>
          </a:p>
          <a:p>
            <a:pPr algn="ctr"/>
            <a:endParaRPr lang="en-GB" sz="1600" b="1">
              <a:solidFill>
                <a:schemeClr val="bg1"/>
              </a:solidFill>
            </a:endParaRPr>
          </a:p>
        </p:txBody>
      </p:sp>
      <p:sp>
        <p:nvSpPr>
          <p:cNvPr id="17" name="Text Placeholder 5">
            <a:extLst>
              <a:ext uri="{FF2B5EF4-FFF2-40B4-BE49-F238E27FC236}">
                <a16:creationId xmlns:a16="http://schemas.microsoft.com/office/drawing/2014/main" id="{9130FA83-9567-0598-616E-377506E2FB59}"/>
              </a:ext>
            </a:extLst>
          </p:cNvPr>
          <p:cNvSpPr txBox="1">
            <a:spLocks/>
          </p:cNvSpPr>
          <p:nvPr/>
        </p:nvSpPr>
        <p:spPr>
          <a:xfrm>
            <a:off x="5535700" y="2389943"/>
            <a:ext cx="1632576" cy="542521"/>
          </a:xfrm>
          <a:prstGeom prst="rect">
            <a:avLst/>
          </a:prstGeom>
        </p:spPr>
        <p:txBody>
          <a:bodyPr lIns="0" tIns="0" rIns="0" bIns="0"/>
          <a:lstStyle>
            <a:lvl1pPr marL="358775" indent="-268288" algn="l" defTabSz="685800" rtl="0" eaLnBrk="0" fontAlgn="base" hangingPunct="0">
              <a:lnSpc>
                <a:spcPct val="100000"/>
              </a:lnSpc>
              <a:spcBef>
                <a:spcPts val="1100"/>
              </a:spcBef>
              <a:spcAft>
                <a:spcPct val="0"/>
              </a:spcAft>
              <a:buClr>
                <a:srgbClr val="00A6CA"/>
              </a:buClr>
              <a:buFont typeface="Arial" panose="020B0604020202020204" pitchFamily="34" charset="0"/>
              <a:buChar char="•"/>
              <a:tabLst/>
              <a:defRPr sz="1500" kern="1200" spc="0">
                <a:solidFill>
                  <a:srgbClr val="1F335D"/>
                </a:solidFill>
                <a:latin typeface="Arial"/>
                <a:ea typeface="MS PGothic" panose="020B0600070205080204" pitchFamily="34" charset="-128"/>
                <a:cs typeface="+mn-cs"/>
              </a:defRPr>
            </a:lvl1pPr>
            <a:lvl2pPr marL="342900" indent="0" algn="l" defTabSz="685800" rtl="0" eaLnBrk="0" fontAlgn="base" hangingPunct="0">
              <a:lnSpc>
                <a:spcPct val="90000"/>
              </a:lnSpc>
              <a:spcBef>
                <a:spcPts val="375"/>
              </a:spcBef>
              <a:spcAft>
                <a:spcPct val="0"/>
              </a:spcAft>
              <a:buFont typeface="Arial" panose="020B0604020202020204" pitchFamily="34" charset="0"/>
              <a:buNone/>
              <a:defRPr sz="1500" kern="1200">
                <a:solidFill>
                  <a:schemeClr val="tx1">
                    <a:tint val="75000"/>
                  </a:schemeClr>
                </a:solidFill>
                <a:latin typeface="+mn-lt"/>
                <a:ea typeface="MS PGothic" panose="020B0600070205080204" pitchFamily="34" charset="-128"/>
                <a:cs typeface="+mn-cs"/>
              </a:defRPr>
            </a:lvl2pPr>
            <a:lvl3pPr marL="685800" indent="0" algn="l" defTabSz="685800" rtl="0" eaLnBrk="0" fontAlgn="base" hangingPunct="0">
              <a:lnSpc>
                <a:spcPct val="90000"/>
              </a:lnSpc>
              <a:spcBef>
                <a:spcPts val="375"/>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3pPr>
            <a:lvl4pPr marL="1028700" indent="0" algn="l"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S PGothic" panose="020B0600070205080204" pitchFamily="34" charset="-128"/>
                <a:cs typeface="+mn-cs"/>
              </a:defRPr>
            </a:lvl4pPr>
            <a:lvl5pPr marL="1371600" indent="0" algn="l"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S PGothic" panose="020B0600070205080204" pitchFamily="34" charset="-128"/>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90481" indent="0" algn="ctr">
              <a:buNone/>
            </a:pPr>
            <a:r>
              <a:rPr lang="en-GB" sz="1600" b="1" dirty="0">
                <a:solidFill>
                  <a:schemeClr val="bg1"/>
                </a:solidFill>
              </a:rPr>
              <a:t>Demand is increasing</a:t>
            </a:r>
          </a:p>
          <a:p>
            <a:pPr algn="ctr"/>
            <a:endParaRPr lang="en-GB" sz="1600" b="1" dirty="0">
              <a:solidFill>
                <a:schemeClr val="bg1"/>
              </a:solidFill>
            </a:endParaRPr>
          </a:p>
        </p:txBody>
      </p:sp>
      <p:sp>
        <p:nvSpPr>
          <p:cNvPr id="18" name="Text Placeholder 5">
            <a:extLst>
              <a:ext uri="{FF2B5EF4-FFF2-40B4-BE49-F238E27FC236}">
                <a16:creationId xmlns:a16="http://schemas.microsoft.com/office/drawing/2014/main" id="{041FBA41-B4D0-65F8-3307-2DDEB4E89874}"/>
              </a:ext>
            </a:extLst>
          </p:cNvPr>
          <p:cNvSpPr txBox="1">
            <a:spLocks/>
          </p:cNvSpPr>
          <p:nvPr/>
        </p:nvSpPr>
        <p:spPr>
          <a:xfrm>
            <a:off x="481080" y="3508296"/>
            <a:ext cx="3743050" cy="721456"/>
          </a:xfrm>
          <a:prstGeom prst="rect">
            <a:avLst/>
          </a:prstGeom>
          <a:solidFill>
            <a:schemeClr val="bg1"/>
          </a:solidFill>
          <a:ln>
            <a:solidFill>
              <a:schemeClr val="bg1">
                <a:lumMod val="85000"/>
              </a:schemeClr>
            </a:solidFill>
          </a:ln>
        </p:spPr>
        <p:txBody>
          <a:bodyPr lIns="0" tIns="0" rIns="0" bIns="0" anchor="ctr"/>
          <a:lstStyle>
            <a:lvl1pPr marL="358775" indent="-268288" algn="l" defTabSz="685800" rtl="0" eaLnBrk="0" fontAlgn="base" hangingPunct="0">
              <a:lnSpc>
                <a:spcPct val="100000"/>
              </a:lnSpc>
              <a:spcBef>
                <a:spcPts val="1100"/>
              </a:spcBef>
              <a:spcAft>
                <a:spcPct val="0"/>
              </a:spcAft>
              <a:buClr>
                <a:srgbClr val="00A6CA"/>
              </a:buClr>
              <a:buFont typeface="Arial" panose="020B0604020202020204" pitchFamily="34" charset="0"/>
              <a:buChar char="•"/>
              <a:tabLst/>
              <a:defRPr sz="1500" kern="1200" spc="0">
                <a:solidFill>
                  <a:srgbClr val="1F335D"/>
                </a:solidFill>
                <a:latin typeface="Arial"/>
                <a:ea typeface="MS PGothic" panose="020B0600070205080204" pitchFamily="34" charset="-128"/>
                <a:cs typeface="+mn-cs"/>
              </a:defRPr>
            </a:lvl1pPr>
            <a:lvl2pPr marL="342900" indent="0" algn="l" defTabSz="685800" rtl="0" eaLnBrk="0" fontAlgn="base" hangingPunct="0">
              <a:lnSpc>
                <a:spcPct val="90000"/>
              </a:lnSpc>
              <a:spcBef>
                <a:spcPts val="375"/>
              </a:spcBef>
              <a:spcAft>
                <a:spcPct val="0"/>
              </a:spcAft>
              <a:buFont typeface="Arial" panose="020B0604020202020204" pitchFamily="34" charset="0"/>
              <a:buNone/>
              <a:defRPr sz="1500" kern="1200">
                <a:solidFill>
                  <a:schemeClr val="tx1">
                    <a:tint val="75000"/>
                  </a:schemeClr>
                </a:solidFill>
                <a:latin typeface="+mn-lt"/>
                <a:ea typeface="MS PGothic" panose="020B0600070205080204" pitchFamily="34" charset="-128"/>
                <a:cs typeface="+mn-cs"/>
              </a:defRPr>
            </a:lvl2pPr>
            <a:lvl3pPr marL="685800" indent="0" algn="l" defTabSz="685800" rtl="0" eaLnBrk="0" fontAlgn="base" hangingPunct="0">
              <a:lnSpc>
                <a:spcPct val="90000"/>
              </a:lnSpc>
              <a:spcBef>
                <a:spcPts val="375"/>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3pPr>
            <a:lvl4pPr marL="1028700" indent="0" algn="l"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S PGothic" panose="020B0600070205080204" pitchFamily="34" charset="-128"/>
                <a:cs typeface="+mn-cs"/>
              </a:defRPr>
            </a:lvl4pPr>
            <a:lvl5pPr marL="1371600" indent="0" algn="l"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S PGothic" panose="020B0600070205080204" pitchFamily="34" charset="-128"/>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90481" indent="0" algn="ctr">
              <a:buNone/>
            </a:pPr>
            <a:r>
              <a:rPr lang="en-GB" sz="1600" b="1" dirty="0">
                <a:solidFill>
                  <a:srgbClr val="00A6CA"/>
                </a:solidFill>
              </a:rPr>
              <a:t>Demand will increase by a further </a:t>
            </a:r>
            <a:r>
              <a:rPr lang="en-GB" sz="1600" b="1" dirty="0">
                <a:solidFill>
                  <a:srgbClr val="1E335E"/>
                </a:solidFill>
              </a:rPr>
              <a:t>60% by 2040</a:t>
            </a:r>
          </a:p>
        </p:txBody>
      </p:sp>
      <p:sp>
        <p:nvSpPr>
          <p:cNvPr id="19" name="Text Placeholder 5">
            <a:extLst>
              <a:ext uri="{FF2B5EF4-FFF2-40B4-BE49-F238E27FC236}">
                <a16:creationId xmlns:a16="http://schemas.microsoft.com/office/drawing/2014/main" id="{F9AAD957-DF72-6CA1-20F9-89C1362220D2}"/>
              </a:ext>
            </a:extLst>
          </p:cNvPr>
          <p:cNvSpPr txBox="1">
            <a:spLocks/>
          </p:cNvSpPr>
          <p:nvPr/>
        </p:nvSpPr>
        <p:spPr>
          <a:xfrm>
            <a:off x="4919871" y="3508296"/>
            <a:ext cx="3743050" cy="721456"/>
          </a:xfrm>
          <a:prstGeom prst="rect">
            <a:avLst/>
          </a:prstGeom>
          <a:solidFill>
            <a:schemeClr val="bg1"/>
          </a:solidFill>
          <a:ln>
            <a:solidFill>
              <a:schemeClr val="bg1">
                <a:lumMod val="85000"/>
              </a:schemeClr>
            </a:solidFill>
          </a:ln>
        </p:spPr>
        <p:txBody>
          <a:bodyPr lIns="0" tIns="0" rIns="0" bIns="0" anchor="ctr"/>
          <a:lstStyle>
            <a:lvl1pPr marL="358775" indent="-268288" algn="l" defTabSz="685800" rtl="0" eaLnBrk="0" fontAlgn="base" hangingPunct="0">
              <a:lnSpc>
                <a:spcPct val="100000"/>
              </a:lnSpc>
              <a:spcBef>
                <a:spcPts val="1100"/>
              </a:spcBef>
              <a:spcAft>
                <a:spcPct val="0"/>
              </a:spcAft>
              <a:buClr>
                <a:srgbClr val="00A6CA"/>
              </a:buClr>
              <a:buFont typeface="Arial" panose="020B0604020202020204" pitchFamily="34" charset="0"/>
              <a:buChar char="•"/>
              <a:tabLst/>
              <a:defRPr sz="1500" kern="1200" spc="0">
                <a:solidFill>
                  <a:srgbClr val="1F335D"/>
                </a:solidFill>
                <a:latin typeface="Arial"/>
                <a:ea typeface="MS PGothic" panose="020B0600070205080204" pitchFamily="34" charset="-128"/>
                <a:cs typeface="+mn-cs"/>
              </a:defRPr>
            </a:lvl1pPr>
            <a:lvl2pPr marL="342900" indent="0" algn="l" defTabSz="685800" rtl="0" eaLnBrk="0" fontAlgn="base" hangingPunct="0">
              <a:lnSpc>
                <a:spcPct val="90000"/>
              </a:lnSpc>
              <a:spcBef>
                <a:spcPts val="375"/>
              </a:spcBef>
              <a:spcAft>
                <a:spcPct val="0"/>
              </a:spcAft>
              <a:buFont typeface="Arial" panose="020B0604020202020204" pitchFamily="34" charset="0"/>
              <a:buNone/>
              <a:defRPr sz="1500" kern="1200">
                <a:solidFill>
                  <a:schemeClr val="tx1">
                    <a:tint val="75000"/>
                  </a:schemeClr>
                </a:solidFill>
                <a:latin typeface="+mn-lt"/>
                <a:ea typeface="MS PGothic" panose="020B0600070205080204" pitchFamily="34" charset="-128"/>
                <a:cs typeface="+mn-cs"/>
              </a:defRPr>
            </a:lvl2pPr>
            <a:lvl3pPr marL="685800" indent="0" algn="l" defTabSz="685800" rtl="0" eaLnBrk="0" fontAlgn="base" hangingPunct="0">
              <a:lnSpc>
                <a:spcPct val="90000"/>
              </a:lnSpc>
              <a:spcBef>
                <a:spcPts val="375"/>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3pPr>
            <a:lvl4pPr marL="1028700" indent="0" algn="l"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S PGothic" panose="020B0600070205080204" pitchFamily="34" charset="-128"/>
                <a:cs typeface="+mn-cs"/>
              </a:defRPr>
            </a:lvl4pPr>
            <a:lvl5pPr marL="1371600" indent="0" algn="l"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S PGothic" panose="020B0600070205080204" pitchFamily="34" charset="-128"/>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90481" indent="0" algn="ctr">
              <a:buNone/>
            </a:pPr>
            <a:r>
              <a:rPr lang="en-GB" sz="1600" b="1">
                <a:solidFill>
                  <a:srgbClr val="00A6CA"/>
                </a:solidFill>
              </a:rPr>
              <a:t>This demand </a:t>
            </a:r>
            <a:r>
              <a:rPr lang="en-GB" sz="1600" b="1">
                <a:solidFill>
                  <a:srgbClr val="1E335E"/>
                </a:solidFill>
                <a:latin typeface="Arial Black" panose="020B0604020202020204" pitchFamily="34" charset="0"/>
                <a:cs typeface="Arial Black" panose="020B0604020202020204" pitchFamily="34" charset="0"/>
              </a:rPr>
              <a:t>cannot</a:t>
            </a:r>
            <a:r>
              <a:rPr lang="en-GB" sz="1600" b="1">
                <a:solidFill>
                  <a:srgbClr val="00A6CA"/>
                </a:solidFill>
              </a:rPr>
              <a:t> be met by human resource alone</a:t>
            </a:r>
          </a:p>
        </p:txBody>
      </p:sp>
    </p:spTree>
    <p:extLst>
      <p:ext uri="{BB962C8B-B14F-4D97-AF65-F5344CB8AC3E}">
        <p14:creationId xmlns:p14="http://schemas.microsoft.com/office/powerpoint/2010/main" val="150910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1B19-C9EA-AE06-20A2-00543444984A}"/>
              </a:ext>
            </a:extLst>
          </p:cNvPr>
          <p:cNvSpPr>
            <a:spLocks noGrp="1"/>
          </p:cNvSpPr>
          <p:nvPr>
            <p:ph type="title"/>
          </p:nvPr>
        </p:nvSpPr>
        <p:spPr/>
        <p:txBody>
          <a:bodyPr/>
          <a:lstStyle/>
          <a:p>
            <a:r>
              <a:rPr lang="en-GB" sz="4000" dirty="0"/>
              <a:t>Where can it be used?</a:t>
            </a:r>
          </a:p>
        </p:txBody>
      </p:sp>
    </p:spTree>
    <p:extLst>
      <p:ext uri="{BB962C8B-B14F-4D97-AF65-F5344CB8AC3E}">
        <p14:creationId xmlns:p14="http://schemas.microsoft.com/office/powerpoint/2010/main" val="143397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587B3C3-C271-6261-18AD-C9063CA22659}"/>
              </a:ext>
            </a:extLst>
          </p:cNvPr>
          <p:cNvGraphicFramePr/>
          <p:nvPr>
            <p:extLst>
              <p:ext uri="{D42A27DB-BD31-4B8C-83A1-F6EECF244321}">
                <p14:modId xmlns:p14="http://schemas.microsoft.com/office/powerpoint/2010/main" val="2569850176"/>
              </p:ext>
            </p:extLst>
          </p:nvPr>
        </p:nvGraphicFramePr>
        <p:xfrm>
          <a:off x="-1046892" y="292898"/>
          <a:ext cx="11237784" cy="4557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008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1B19-C9EA-AE06-20A2-00543444984A}"/>
              </a:ext>
            </a:extLst>
          </p:cNvPr>
          <p:cNvSpPr>
            <a:spLocks noGrp="1"/>
          </p:cNvSpPr>
          <p:nvPr>
            <p:ph type="title"/>
          </p:nvPr>
        </p:nvSpPr>
        <p:spPr/>
        <p:txBody>
          <a:bodyPr/>
          <a:lstStyle/>
          <a:p>
            <a:r>
              <a:rPr lang="en-GB" sz="4000" dirty="0"/>
              <a:t>Breast cancer screening</a:t>
            </a:r>
          </a:p>
        </p:txBody>
      </p:sp>
    </p:spTree>
    <p:extLst>
      <p:ext uri="{BB962C8B-B14F-4D97-AF65-F5344CB8AC3E}">
        <p14:creationId xmlns:p14="http://schemas.microsoft.com/office/powerpoint/2010/main" val="338821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77CF4A-1FB3-7990-A32E-6308FC487204}"/>
              </a:ext>
            </a:extLst>
          </p:cNvPr>
          <p:cNvSpPr/>
          <p:nvPr/>
        </p:nvSpPr>
        <p:spPr>
          <a:xfrm>
            <a:off x="0" y="0"/>
            <a:ext cx="914400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F0344381-2910-648E-EE7A-98DDA4BB64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54857" y="2500591"/>
            <a:ext cx="3289143" cy="2204183"/>
          </a:xfrm>
          <a:prstGeom prst="rect">
            <a:avLst/>
          </a:prstGeom>
        </p:spPr>
      </p:pic>
      <p:pic>
        <p:nvPicPr>
          <p:cNvPr id="13" name="Picture 12">
            <a:extLst>
              <a:ext uri="{FF2B5EF4-FFF2-40B4-BE49-F238E27FC236}">
                <a16:creationId xmlns:a16="http://schemas.microsoft.com/office/drawing/2014/main" id="{5BDC4F78-8D25-31D7-A1B7-CE6E5F9D034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424875"/>
            <a:ext cx="2927428" cy="4279900"/>
          </a:xfrm>
          <a:prstGeom prst="rect">
            <a:avLst/>
          </a:prstGeom>
        </p:spPr>
      </p:pic>
      <p:pic>
        <p:nvPicPr>
          <p:cNvPr id="17" name="Picture 16" descr="A picture containing text, indoor&#10;&#10;Description automatically generated">
            <a:extLst>
              <a:ext uri="{FF2B5EF4-FFF2-40B4-BE49-F238E27FC236}">
                <a16:creationId xmlns:a16="http://schemas.microsoft.com/office/drawing/2014/main" id="{728B9809-E9DB-52D8-61ED-1B0F8EE8CC6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27429" y="424875"/>
            <a:ext cx="2927428" cy="4279900"/>
          </a:xfrm>
          <a:prstGeom prst="rect">
            <a:avLst/>
          </a:prstGeom>
        </p:spPr>
      </p:pic>
      <p:sp>
        <p:nvSpPr>
          <p:cNvPr id="9" name="Rectangle 8">
            <a:extLst>
              <a:ext uri="{FF2B5EF4-FFF2-40B4-BE49-F238E27FC236}">
                <a16:creationId xmlns:a16="http://schemas.microsoft.com/office/drawing/2014/main" id="{A0FA16AE-AA3F-C39A-C0B2-D3FF542BF83C}"/>
              </a:ext>
            </a:extLst>
          </p:cNvPr>
          <p:cNvSpPr/>
          <p:nvPr/>
        </p:nvSpPr>
        <p:spPr>
          <a:xfrm>
            <a:off x="0" y="424875"/>
            <a:ext cx="1459345" cy="1939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2330967-FB5F-BC16-2742-20228129B1C8}"/>
              </a:ext>
            </a:extLst>
          </p:cNvPr>
          <p:cNvSpPr/>
          <p:nvPr/>
        </p:nvSpPr>
        <p:spPr>
          <a:xfrm>
            <a:off x="2890982" y="424875"/>
            <a:ext cx="1459345" cy="1939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549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1B19-C9EA-AE06-20A2-00543444984A}"/>
              </a:ext>
            </a:extLst>
          </p:cNvPr>
          <p:cNvSpPr>
            <a:spLocks noGrp="1"/>
          </p:cNvSpPr>
          <p:nvPr>
            <p:ph type="title"/>
          </p:nvPr>
        </p:nvSpPr>
        <p:spPr/>
        <p:txBody>
          <a:bodyPr/>
          <a:lstStyle/>
          <a:p>
            <a:r>
              <a:rPr lang="en-GB" sz="4000" dirty="0"/>
              <a:t>What is (not) AI?</a:t>
            </a:r>
          </a:p>
        </p:txBody>
      </p:sp>
    </p:spTree>
    <p:extLst>
      <p:ext uri="{BB962C8B-B14F-4D97-AF65-F5344CB8AC3E}">
        <p14:creationId xmlns:p14="http://schemas.microsoft.com/office/powerpoint/2010/main" val="345898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07855D95-A810-53CB-5058-4CE70E07A5C1}"/>
              </a:ext>
            </a:extLst>
          </p:cNvPr>
          <p:cNvSpPr/>
          <p:nvPr/>
        </p:nvSpPr>
        <p:spPr>
          <a:xfrm>
            <a:off x="1053204" y="1488112"/>
            <a:ext cx="6884496" cy="1210990"/>
          </a:xfrm>
          <a:prstGeom prst="rect">
            <a:avLst/>
          </a:prstGeom>
          <a:solidFill>
            <a:schemeClr val="bg1">
              <a:lumMod val="95000"/>
            </a:schemeClr>
          </a:solidFill>
          <a:ln>
            <a:solidFill>
              <a:srgbClr val="1E3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0E67E6C-2E05-50E9-6A7D-910226239896}"/>
              </a:ext>
            </a:extLst>
          </p:cNvPr>
          <p:cNvSpPr>
            <a:spLocks noGrp="1"/>
          </p:cNvSpPr>
          <p:nvPr>
            <p:ph type="title"/>
          </p:nvPr>
        </p:nvSpPr>
        <p:spPr/>
        <p:txBody>
          <a:bodyPr/>
          <a:lstStyle/>
          <a:p>
            <a:r>
              <a:rPr lang="en-GB" sz="2800" dirty="0"/>
              <a:t>AI IN BREAST SCREENING</a:t>
            </a:r>
          </a:p>
        </p:txBody>
      </p:sp>
      <p:pic>
        <p:nvPicPr>
          <p:cNvPr id="10" name="Graphic 9" descr="Doctor female outline">
            <a:extLst>
              <a:ext uri="{FF2B5EF4-FFF2-40B4-BE49-F238E27FC236}">
                <a16:creationId xmlns:a16="http://schemas.microsoft.com/office/drawing/2014/main" id="{26DB3705-0CE5-03BF-09BB-ABBDB9FE35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39396" y="2012186"/>
            <a:ext cx="488825" cy="488825"/>
          </a:xfrm>
          <a:prstGeom prst="rect">
            <a:avLst/>
          </a:prstGeom>
        </p:spPr>
      </p:pic>
      <p:pic>
        <p:nvPicPr>
          <p:cNvPr id="12" name="Graphic 11" descr="Doctor male outline">
            <a:extLst>
              <a:ext uri="{FF2B5EF4-FFF2-40B4-BE49-F238E27FC236}">
                <a16:creationId xmlns:a16="http://schemas.microsoft.com/office/drawing/2014/main" id="{649451E9-4405-8A35-B7B3-792430C00AD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19859" y="1580904"/>
            <a:ext cx="488825" cy="488825"/>
          </a:xfrm>
          <a:prstGeom prst="rect">
            <a:avLst/>
          </a:prstGeom>
        </p:spPr>
      </p:pic>
      <p:pic>
        <p:nvPicPr>
          <p:cNvPr id="13" name="Graphic 12" descr="Doctor female outline">
            <a:extLst>
              <a:ext uri="{FF2B5EF4-FFF2-40B4-BE49-F238E27FC236}">
                <a16:creationId xmlns:a16="http://schemas.microsoft.com/office/drawing/2014/main" id="{FF77B85C-E5CF-70CF-EBB9-FCE3D0189D5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68651" y="2021612"/>
            <a:ext cx="488825" cy="488825"/>
          </a:xfrm>
          <a:prstGeom prst="rect">
            <a:avLst/>
          </a:prstGeom>
        </p:spPr>
      </p:pic>
      <p:cxnSp>
        <p:nvCxnSpPr>
          <p:cNvPr id="15" name="Elbow Connector 14">
            <a:extLst>
              <a:ext uri="{FF2B5EF4-FFF2-40B4-BE49-F238E27FC236}">
                <a16:creationId xmlns:a16="http://schemas.microsoft.com/office/drawing/2014/main" id="{091241D0-A5BB-2B64-14AB-87B61F727FA1}"/>
              </a:ext>
            </a:extLst>
          </p:cNvPr>
          <p:cNvCxnSpPr>
            <a:cxnSpLocks/>
            <a:stCxn id="12" idx="3"/>
            <a:endCxn id="23" idx="2"/>
          </p:cNvCxnSpPr>
          <p:nvPr/>
        </p:nvCxnSpPr>
        <p:spPr>
          <a:xfrm>
            <a:off x="2808684" y="1825317"/>
            <a:ext cx="1172423" cy="212299"/>
          </a:xfrm>
          <a:prstGeom prst="bentConnector3">
            <a:avLst>
              <a:gd name="adj1" fmla="val 50906"/>
            </a:avLst>
          </a:prstGeom>
          <a:ln w="12700">
            <a:solidFill>
              <a:srgbClr val="00A6CA"/>
            </a:solidFill>
            <a:tailEnd type="non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4E9D012B-B146-D76B-1BC4-81B76638BEB0}"/>
              </a:ext>
            </a:extLst>
          </p:cNvPr>
          <p:cNvCxnSpPr>
            <a:cxnSpLocks/>
            <a:stCxn id="10" idx="3"/>
            <a:endCxn id="23" idx="2"/>
          </p:cNvCxnSpPr>
          <p:nvPr/>
        </p:nvCxnSpPr>
        <p:spPr>
          <a:xfrm flipV="1">
            <a:off x="2828221" y="2037616"/>
            <a:ext cx="1152886" cy="218983"/>
          </a:xfrm>
          <a:prstGeom prst="bentConnector3">
            <a:avLst>
              <a:gd name="adj1" fmla="val 50000"/>
            </a:avLst>
          </a:prstGeom>
          <a:ln w="12700">
            <a:solidFill>
              <a:srgbClr val="00A6CA"/>
            </a:solidFill>
            <a:tailEnd type="non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089392A-8EE9-A8A4-338C-69AADB5B4A59}"/>
              </a:ext>
            </a:extLst>
          </p:cNvPr>
          <p:cNvSpPr/>
          <p:nvPr/>
        </p:nvSpPr>
        <p:spPr>
          <a:xfrm>
            <a:off x="3981107" y="1941395"/>
            <a:ext cx="192442" cy="192442"/>
          </a:xfrm>
          <a:prstGeom prst="ellipse">
            <a:avLst/>
          </a:prstGeom>
          <a:solidFill>
            <a:schemeClr val="bg1"/>
          </a:solidFill>
          <a:ln>
            <a:solidFill>
              <a:srgbClr val="1E3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Elbow Connector 31">
            <a:extLst>
              <a:ext uri="{FF2B5EF4-FFF2-40B4-BE49-F238E27FC236}">
                <a16:creationId xmlns:a16="http://schemas.microsoft.com/office/drawing/2014/main" id="{25D9A80C-E064-CCBA-58D9-71B94E722BFB}"/>
              </a:ext>
            </a:extLst>
          </p:cNvPr>
          <p:cNvCxnSpPr>
            <a:cxnSpLocks/>
            <a:stCxn id="23" idx="6"/>
            <a:endCxn id="13" idx="1"/>
          </p:cNvCxnSpPr>
          <p:nvPr/>
        </p:nvCxnSpPr>
        <p:spPr>
          <a:xfrm>
            <a:off x="4173549" y="2037616"/>
            <a:ext cx="495102" cy="228409"/>
          </a:xfrm>
          <a:prstGeom prst="bentConnector3">
            <a:avLst>
              <a:gd name="adj1" fmla="val 50000"/>
            </a:avLst>
          </a:prstGeom>
          <a:ln w="12700">
            <a:solidFill>
              <a:srgbClr val="00A6CA"/>
            </a:solidFill>
            <a:tailEnd type="non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8AC78AA4-CCE1-193D-724C-F4FCFEED2ECC}"/>
              </a:ext>
            </a:extLst>
          </p:cNvPr>
          <p:cNvSpPr/>
          <p:nvPr/>
        </p:nvSpPr>
        <p:spPr>
          <a:xfrm>
            <a:off x="5652578" y="1941395"/>
            <a:ext cx="192442" cy="192442"/>
          </a:xfrm>
          <a:prstGeom prst="ellipse">
            <a:avLst/>
          </a:prstGeom>
          <a:solidFill>
            <a:schemeClr val="bg1"/>
          </a:solidFill>
          <a:ln>
            <a:solidFill>
              <a:srgbClr val="1E3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Elbow Connector 43">
            <a:extLst>
              <a:ext uri="{FF2B5EF4-FFF2-40B4-BE49-F238E27FC236}">
                <a16:creationId xmlns:a16="http://schemas.microsoft.com/office/drawing/2014/main" id="{2C0A3011-BF76-393A-552F-482B0C15063F}"/>
              </a:ext>
            </a:extLst>
          </p:cNvPr>
          <p:cNvCxnSpPr>
            <a:cxnSpLocks/>
            <a:stCxn id="13" idx="3"/>
            <a:endCxn id="42" idx="2"/>
          </p:cNvCxnSpPr>
          <p:nvPr/>
        </p:nvCxnSpPr>
        <p:spPr>
          <a:xfrm flipV="1">
            <a:off x="5157476" y="2037616"/>
            <a:ext cx="495102" cy="228409"/>
          </a:xfrm>
          <a:prstGeom prst="bentConnector3">
            <a:avLst>
              <a:gd name="adj1" fmla="val 50000"/>
            </a:avLst>
          </a:prstGeom>
          <a:ln w="12700">
            <a:solidFill>
              <a:srgbClr val="00A6CA"/>
            </a:solidFill>
            <a:tailEnd type="non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E7E9045A-9F3D-0648-65B2-46CB4E7FCF92}"/>
              </a:ext>
            </a:extLst>
          </p:cNvPr>
          <p:cNvCxnSpPr>
            <a:cxnSpLocks/>
            <a:stCxn id="23" idx="0"/>
            <a:endCxn id="42" idx="0"/>
          </p:cNvCxnSpPr>
          <p:nvPr/>
        </p:nvCxnSpPr>
        <p:spPr>
          <a:xfrm rot="5400000" flipH="1" flipV="1">
            <a:off x="4913063" y="1105660"/>
            <a:ext cx="12700" cy="1671471"/>
          </a:xfrm>
          <a:prstGeom prst="bentConnector3">
            <a:avLst>
              <a:gd name="adj1" fmla="val 983472"/>
            </a:avLst>
          </a:prstGeom>
          <a:ln w="12700">
            <a:solidFill>
              <a:srgbClr val="00A6CA"/>
            </a:solidFill>
            <a:tailEnd type="non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42D9C6E-7476-20DC-1064-32C2A8D93082}"/>
              </a:ext>
            </a:extLst>
          </p:cNvPr>
          <p:cNvSpPr txBox="1"/>
          <p:nvPr/>
        </p:nvSpPr>
        <p:spPr>
          <a:xfrm>
            <a:off x="1476899" y="1697426"/>
            <a:ext cx="922047" cy="246221"/>
          </a:xfrm>
          <a:prstGeom prst="rect">
            <a:avLst/>
          </a:prstGeom>
          <a:noFill/>
        </p:spPr>
        <p:txBody>
          <a:bodyPr wrap="none" rtlCol="0">
            <a:spAutoFit/>
          </a:bodyPr>
          <a:lstStyle/>
          <a:p>
            <a:r>
              <a:rPr lang="en-GB" sz="1000">
                <a:solidFill>
                  <a:srgbClr val="1E335E"/>
                </a:solidFill>
                <a:latin typeface="Arial" panose="020B0604020202020204" pitchFamily="34" charset="0"/>
                <a:cs typeface="Arial" panose="020B0604020202020204" pitchFamily="34" charset="0"/>
              </a:rPr>
              <a:t>Radiologist 1</a:t>
            </a:r>
          </a:p>
        </p:txBody>
      </p:sp>
      <p:sp>
        <p:nvSpPr>
          <p:cNvPr id="64" name="TextBox 63">
            <a:extLst>
              <a:ext uri="{FF2B5EF4-FFF2-40B4-BE49-F238E27FC236}">
                <a16:creationId xmlns:a16="http://schemas.microsoft.com/office/drawing/2014/main" id="{E6BA0618-3472-3A3B-9038-600003EA1631}"/>
              </a:ext>
            </a:extLst>
          </p:cNvPr>
          <p:cNvSpPr txBox="1"/>
          <p:nvPr/>
        </p:nvSpPr>
        <p:spPr>
          <a:xfrm>
            <a:off x="1453151" y="2131678"/>
            <a:ext cx="922047" cy="246221"/>
          </a:xfrm>
          <a:prstGeom prst="rect">
            <a:avLst/>
          </a:prstGeom>
          <a:noFill/>
        </p:spPr>
        <p:txBody>
          <a:bodyPr wrap="none" rtlCol="0">
            <a:spAutoFit/>
          </a:bodyPr>
          <a:lstStyle/>
          <a:p>
            <a:r>
              <a:rPr lang="en-GB" sz="1000">
                <a:solidFill>
                  <a:srgbClr val="1E335E"/>
                </a:solidFill>
                <a:latin typeface="Arial" panose="020B0604020202020204" pitchFamily="34" charset="0"/>
                <a:cs typeface="Arial" panose="020B0604020202020204" pitchFamily="34" charset="0"/>
              </a:rPr>
              <a:t>Radiologist 2</a:t>
            </a:r>
          </a:p>
        </p:txBody>
      </p:sp>
      <p:sp>
        <p:nvSpPr>
          <p:cNvPr id="65" name="TextBox 64">
            <a:extLst>
              <a:ext uri="{FF2B5EF4-FFF2-40B4-BE49-F238E27FC236}">
                <a16:creationId xmlns:a16="http://schemas.microsoft.com/office/drawing/2014/main" id="{0459544E-C9C5-F55B-082E-15919C0C07AA}"/>
              </a:ext>
            </a:extLst>
          </p:cNvPr>
          <p:cNvSpPr txBox="1"/>
          <p:nvPr/>
        </p:nvSpPr>
        <p:spPr>
          <a:xfrm>
            <a:off x="4283103" y="2417416"/>
            <a:ext cx="1272619" cy="246221"/>
          </a:xfrm>
          <a:prstGeom prst="rect">
            <a:avLst/>
          </a:prstGeom>
          <a:noFill/>
        </p:spPr>
        <p:txBody>
          <a:bodyPr wrap="square" rtlCol="0">
            <a:spAutoFit/>
          </a:bodyPr>
          <a:lstStyle/>
          <a:p>
            <a:pPr algn="ctr"/>
            <a:r>
              <a:rPr lang="en-GB" sz="1000">
                <a:solidFill>
                  <a:srgbClr val="1E335E"/>
                </a:solidFill>
                <a:latin typeface="Arial" panose="020B0604020202020204" pitchFamily="34" charset="0"/>
                <a:cs typeface="Arial" panose="020B0604020202020204" pitchFamily="34" charset="0"/>
              </a:rPr>
              <a:t>Arbitrating reader</a:t>
            </a:r>
          </a:p>
        </p:txBody>
      </p:sp>
      <p:cxnSp>
        <p:nvCxnSpPr>
          <p:cNvPr id="66" name="Elbow Connector 65">
            <a:extLst>
              <a:ext uri="{FF2B5EF4-FFF2-40B4-BE49-F238E27FC236}">
                <a16:creationId xmlns:a16="http://schemas.microsoft.com/office/drawing/2014/main" id="{28AF299F-9330-FFB4-589B-C6BF4D303C65}"/>
              </a:ext>
            </a:extLst>
          </p:cNvPr>
          <p:cNvCxnSpPr>
            <a:cxnSpLocks/>
            <a:stCxn id="42" idx="6"/>
          </p:cNvCxnSpPr>
          <p:nvPr/>
        </p:nvCxnSpPr>
        <p:spPr>
          <a:xfrm flipV="1">
            <a:off x="5845020" y="1809207"/>
            <a:ext cx="774093" cy="228409"/>
          </a:xfrm>
          <a:prstGeom prst="bentConnector3">
            <a:avLst>
              <a:gd name="adj1" fmla="val 50000"/>
            </a:avLst>
          </a:prstGeom>
          <a:ln w="12700">
            <a:solidFill>
              <a:srgbClr val="00A6CA"/>
            </a:solidFill>
            <a:tailEnd type="oval"/>
          </a:ln>
        </p:spPr>
        <p:style>
          <a:lnRef idx="1">
            <a:schemeClr val="accent1"/>
          </a:lnRef>
          <a:fillRef idx="0">
            <a:schemeClr val="accent1"/>
          </a:fillRef>
          <a:effectRef idx="0">
            <a:schemeClr val="accent1"/>
          </a:effectRef>
          <a:fontRef idx="minor">
            <a:schemeClr val="tx1"/>
          </a:fontRef>
        </p:style>
      </p:cxnSp>
      <p:cxnSp>
        <p:nvCxnSpPr>
          <p:cNvPr id="69" name="Elbow Connector 68">
            <a:extLst>
              <a:ext uri="{FF2B5EF4-FFF2-40B4-BE49-F238E27FC236}">
                <a16:creationId xmlns:a16="http://schemas.microsoft.com/office/drawing/2014/main" id="{64B3EF35-B47E-DF25-34CF-19CF517ECFF9}"/>
              </a:ext>
            </a:extLst>
          </p:cNvPr>
          <p:cNvCxnSpPr>
            <a:cxnSpLocks/>
            <a:stCxn id="42" idx="6"/>
          </p:cNvCxnSpPr>
          <p:nvPr/>
        </p:nvCxnSpPr>
        <p:spPr>
          <a:xfrm>
            <a:off x="5845020" y="2037616"/>
            <a:ext cx="764128" cy="228408"/>
          </a:xfrm>
          <a:prstGeom prst="bentConnector3">
            <a:avLst>
              <a:gd name="adj1" fmla="val 50000"/>
            </a:avLst>
          </a:prstGeom>
          <a:ln w="12700">
            <a:solidFill>
              <a:srgbClr val="00A6CA"/>
            </a:solidFill>
            <a:tailEnd type="ova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C08776C-37A1-FA41-411D-49733755AC50}"/>
              </a:ext>
            </a:extLst>
          </p:cNvPr>
          <p:cNvSpPr txBox="1"/>
          <p:nvPr/>
        </p:nvSpPr>
        <p:spPr>
          <a:xfrm>
            <a:off x="6692833" y="1697426"/>
            <a:ext cx="540533" cy="246221"/>
          </a:xfrm>
          <a:prstGeom prst="rect">
            <a:avLst/>
          </a:prstGeom>
          <a:noFill/>
        </p:spPr>
        <p:txBody>
          <a:bodyPr wrap="none" rtlCol="0">
            <a:spAutoFit/>
          </a:bodyPr>
          <a:lstStyle/>
          <a:p>
            <a:r>
              <a:rPr lang="en-GB" sz="1000">
                <a:solidFill>
                  <a:srgbClr val="1E335E"/>
                </a:solidFill>
                <a:latin typeface="Arial" panose="020B0604020202020204" pitchFamily="34" charset="0"/>
                <a:cs typeface="Arial" panose="020B0604020202020204" pitchFamily="34" charset="0"/>
              </a:rPr>
              <a:t>Recall</a:t>
            </a:r>
          </a:p>
        </p:txBody>
      </p:sp>
      <p:sp>
        <p:nvSpPr>
          <p:cNvPr id="73" name="TextBox 72">
            <a:extLst>
              <a:ext uri="{FF2B5EF4-FFF2-40B4-BE49-F238E27FC236}">
                <a16:creationId xmlns:a16="http://schemas.microsoft.com/office/drawing/2014/main" id="{7545E905-05F7-D59A-28F5-EC72CF68EDC9}"/>
              </a:ext>
            </a:extLst>
          </p:cNvPr>
          <p:cNvSpPr txBox="1"/>
          <p:nvPr/>
        </p:nvSpPr>
        <p:spPr>
          <a:xfrm>
            <a:off x="6692833" y="2133670"/>
            <a:ext cx="689612" cy="246221"/>
          </a:xfrm>
          <a:prstGeom prst="rect">
            <a:avLst/>
          </a:prstGeom>
          <a:noFill/>
        </p:spPr>
        <p:txBody>
          <a:bodyPr wrap="none" rtlCol="0">
            <a:spAutoFit/>
          </a:bodyPr>
          <a:lstStyle/>
          <a:p>
            <a:r>
              <a:rPr lang="en-GB" sz="1000">
                <a:solidFill>
                  <a:srgbClr val="1E335E"/>
                </a:solidFill>
                <a:latin typeface="Arial" panose="020B0604020202020204" pitchFamily="34" charset="0"/>
                <a:cs typeface="Arial" panose="020B0604020202020204" pitchFamily="34" charset="0"/>
              </a:rPr>
              <a:t>No recall</a:t>
            </a:r>
          </a:p>
        </p:txBody>
      </p:sp>
      <p:sp>
        <p:nvSpPr>
          <p:cNvPr id="144" name="TextBox 143">
            <a:extLst>
              <a:ext uri="{FF2B5EF4-FFF2-40B4-BE49-F238E27FC236}">
                <a16:creationId xmlns:a16="http://schemas.microsoft.com/office/drawing/2014/main" id="{D9939BC7-17DA-C5BC-038A-9ADAEA55EBCB}"/>
              </a:ext>
            </a:extLst>
          </p:cNvPr>
          <p:cNvSpPr txBox="1"/>
          <p:nvPr/>
        </p:nvSpPr>
        <p:spPr>
          <a:xfrm>
            <a:off x="4283103" y="1587857"/>
            <a:ext cx="1272619" cy="246221"/>
          </a:xfrm>
          <a:prstGeom prst="rect">
            <a:avLst/>
          </a:prstGeom>
          <a:noFill/>
        </p:spPr>
        <p:txBody>
          <a:bodyPr wrap="square" rtlCol="0">
            <a:spAutoFit/>
          </a:bodyPr>
          <a:lstStyle/>
          <a:p>
            <a:pPr algn="ctr"/>
            <a:r>
              <a:rPr lang="en-GB" sz="1000">
                <a:solidFill>
                  <a:srgbClr val="1E335E"/>
                </a:solidFill>
                <a:latin typeface="Arial" panose="020B0604020202020204" pitchFamily="34" charset="0"/>
                <a:cs typeface="Arial" panose="020B0604020202020204" pitchFamily="34" charset="0"/>
              </a:rPr>
              <a:t>Agree</a:t>
            </a:r>
          </a:p>
        </p:txBody>
      </p:sp>
      <p:sp>
        <p:nvSpPr>
          <p:cNvPr id="166" name="Rectangle 165">
            <a:extLst>
              <a:ext uri="{FF2B5EF4-FFF2-40B4-BE49-F238E27FC236}">
                <a16:creationId xmlns:a16="http://schemas.microsoft.com/office/drawing/2014/main" id="{79238CD2-00BD-9E88-CD6A-28F2181EE090}"/>
              </a:ext>
            </a:extLst>
          </p:cNvPr>
          <p:cNvSpPr/>
          <p:nvPr/>
        </p:nvSpPr>
        <p:spPr>
          <a:xfrm>
            <a:off x="469763" y="1352171"/>
            <a:ext cx="1576283" cy="246221"/>
          </a:xfrm>
          <a:prstGeom prst="rect">
            <a:avLst/>
          </a:prstGeom>
          <a:solidFill>
            <a:srgbClr val="1E335E"/>
          </a:solidFill>
          <a:ln>
            <a:solidFill>
              <a:srgbClr val="1E3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b="1">
                <a:solidFill>
                  <a:schemeClr val="bg1"/>
                </a:solidFill>
                <a:latin typeface="Arial" panose="020B0604020202020204" pitchFamily="34" charset="0"/>
                <a:cs typeface="Arial" panose="020B0604020202020204" pitchFamily="34" charset="0"/>
              </a:rPr>
              <a:t>Manual double reader</a:t>
            </a:r>
          </a:p>
        </p:txBody>
      </p:sp>
    </p:spTree>
    <p:extLst>
      <p:ext uri="{BB962C8B-B14F-4D97-AF65-F5344CB8AC3E}">
        <p14:creationId xmlns:p14="http://schemas.microsoft.com/office/powerpoint/2010/main" val="305118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07855D95-A810-53CB-5058-4CE70E07A5C1}"/>
              </a:ext>
            </a:extLst>
          </p:cNvPr>
          <p:cNvSpPr/>
          <p:nvPr/>
        </p:nvSpPr>
        <p:spPr>
          <a:xfrm>
            <a:off x="1053204" y="1488112"/>
            <a:ext cx="6884496" cy="1210990"/>
          </a:xfrm>
          <a:prstGeom prst="rect">
            <a:avLst/>
          </a:prstGeom>
          <a:solidFill>
            <a:schemeClr val="bg1">
              <a:lumMod val="95000"/>
            </a:schemeClr>
          </a:solidFill>
          <a:ln>
            <a:solidFill>
              <a:srgbClr val="1E3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0E67E6C-2E05-50E9-6A7D-910226239896}"/>
              </a:ext>
            </a:extLst>
          </p:cNvPr>
          <p:cNvSpPr>
            <a:spLocks noGrp="1"/>
          </p:cNvSpPr>
          <p:nvPr>
            <p:ph type="title"/>
          </p:nvPr>
        </p:nvSpPr>
        <p:spPr/>
        <p:txBody>
          <a:bodyPr/>
          <a:lstStyle/>
          <a:p>
            <a:r>
              <a:rPr lang="en-GB" sz="2800" dirty="0"/>
              <a:t>AI IN BREAST SCREENING</a:t>
            </a:r>
          </a:p>
        </p:txBody>
      </p:sp>
      <p:pic>
        <p:nvPicPr>
          <p:cNvPr id="10" name="Graphic 9" descr="Doctor female outline">
            <a:extLst>
              <a:ext uri="{FF2B5EF4-FFF2-40B4-BE49-F238E27FC236}">
                <a16:creationId xmlns:a16="http://schemas.microsoft.com/office/drawing/2014/main" id="{26DB3705-0CE5-03BF-09BB-ABBDB9FE35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39396" y="2012186"/>
            <a:ext cx="488825" cy="488825"/>
          </a:xfrm>
          <a:prstGeom prst="rect">
            <a:avLst/>
          </a:prstGeom>
        </p:spPr>
      </p:pic>
      <p:pic>
        <p:nvPicPr>
          <p:cNvPr id="12" name="Graphic 11" descr="Doctor male outline">
            <a:extLst>
              <a:ext uri="{FF2B5EF4-FFF2-40B4-BE49-F238E27FC236}">
                <a16:creationId xmlns:a16="http://schemas.microsoft.com/office/drawing/2014/main" id="{649451E9-4405-8A35-B7B3-792430C00AD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19859" y="1580904"/>
            <a:ext cx="488825" cy="488825"/>
          </a:xfrm>
          <a:prstGeom prst="rect">
            <a:avLst/>
          </a:prstGeom>
        </p:spPr>
      </p:pic>
      <p:pic>
        <p:nvPicPr>
          <p:cNvPr id="13" name="Graphic 12" descr="Doctor female outline">
            <a:extLst>
              <a:ext uri="{FF2B5EF4-FFF2-40B4-BE49-F238E27FC236}">
                <a16:creationId xmlns:a16="http://schemas.microsoft.com/office/drawing/2014/main" id="{FF77B85C-E5CF-70CF-EBB9-FCE3D0189D5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68651" y="2021612"/>
            <a:ext cx="488825" cy="488825"/>
          </a:xfrm>
          <a:prstGeom prst="rect">
            <a:avLst/>
          </a:prstGeom>
        </p:spPr>
      </p:pic>
      <p:cxnSp>
        <p:nvCxnSpPr>
          <p:cNvPr id="15" name="Elbow Connector 14">
            <a:extLst>
              <a:ext uri="{FF2B5EF4-FFF2-40B4-BE49-F238E27FC236}">
                <a16:creationId xmlns:a16="http://schemas.microsoft.com/office/drawing/2014/main" id="{091241D0-A5BB-2B64-14AB-87B61F727FA1}"/>
              </a:ext>
            </a:extLst>
          </p:cNvPr>
          <p:cNvCxnSpPr>
            <a:cxnSpLocks/>
            <a:stCxn id="12" idx="3"/>
            <a:endCxn id="23" idx="2"/>
          </p:cNvCxnSpPr>
          <p:nvPr/>
        </p:nvCxnSpPr>
        <p:spPr>
          <a:xfrm>
            <a:off x="2808684" y="1825317"/>
            <a:ext cx="1172423" cy="212299"/>
          </a:xfrm>
          <a:prstGeom prst="bentConnector3">
            <a:avLst>
              <a:gd name="adj1" fmla="val 50906"/>
            </a:avLst>
          </a:prstGeom>
          <a:ln w="12700">
            <a:solidFill>
              <a:srgbClr val="00A6CA"/>
            </a:solidFill>
            <a:tailEnd type="non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4E9D012B-B146-D76B-1BC4-81B76638BEB0}"/>
              </a:ext>
            </a:extLst>
          </p:cNvPr>
          <p:cNvCxnSpPr>
            <a:cxnSpLocks/>
            <a:stCxn id="10" idx="3"/>
            <a:endCxn id="23" idx="2"/>
          </p:cNvCxnSpPr>
          <p:nvPr/>
        </p:nvCxnSpPr>
        <p:spPr>
          <a:xfrm flipV="1">
            <a:off x="2828221" y="2037616"/>
            <a:ext cx="1152886" cy="218983"/>
          </a:xfrm>
          <a:prstGeom prst="bentConnector3">
            <a:avLst>
              <a:gd name="adj1" fmla="val 50000"/>
            </a:avLst>
          </a:prstGeom>
          <a:ln w="12700">
            <a:solidFill>
              <a:srgbClr val="00A6CA"/>
            </a:solidFill>
            <a:tailEnd type="non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089392A-8EE9-A8A4-338C-69AADB5B4A59}"/>
              </a:ext>
            </a:extLst>
          </p:cNvPr>
          <p:cNvSpPr/>
          <p:nvPr/>
        </p:nvSpPr>
        <p:spPr>
          <a:xfrm>
            <a:off x="3981107" y="1941395"/>
            <a:ext cx="192442" cy="192442"/>
          </a:xfrm>
          <a:prstGeom prst="ellipse">
            <a:avLst/>
          </a:prstGeom>
          <a:solidFill>
            <a:schemeClr val="bg1"/>
          </a:solidFill>
          <a:ln>
            <a:solidFill>
              <a:srgbClr val="1E3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Elbow Connector 31">
            <a:extLst>
              <a:ext uri="{FF2B5EF4-FFF2-40B4-BE49-F238E27FC236}">
                <a16:creationId xmlns:a16="http://schemas.microsoft.com/office/drawing/2014/main" id="{25D9A80C-E064-CCBA-58D9-71B94E722BFB}"/>
              </a:ext>
            </a:extLst>
          </p:cNvPr>
          <p:cNvCxnSpPr>
            <a:cxnSpLocks/>
            <a:stCxn id="23" idx="6"/>
            <a:endCxn id="13" idx="1"/>
          </p:cNvCxnSpPr>
          <p:nvPr/>
        </p:nvCxnSpPr>
        <p:spPr>
          <a:xfrm>
            <a:off x="4173549" y="2037616"/>
            <a:ext cx="495102" cy="228409"/>
          </a:xfrm>
          <a:prstGeom prst="bentConnector3">
            <a:avLst>
              <a:gd name="adj1" fmla="val 50000"/>
            </a:avLst>
          </a:prstGeom>
          <a:ln w="12700">
            <a:solidFill>
              <a:srgbClr val="00A6CA"/>
            </a:solidFill>
            <a:tailEnd type="non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8AC78AA4-CCE1-193D-724C-F4FCFEED2ECC}"/>
              </a:ext>
            </a:extLst>
          </p:cNvPr>
          <p:cNvSpPr/>
          <p:nvPr/>
        </p:nvSpPr>
        <p:spPr>
          <a:xfrm>
            <a:off x="5652578" y="1941395"/>
            <a:ext cx="192442" cy="192442"/>
          </a:xfrm>
          <a:prstGeom prst="ellipse">
            <a:avLst/>
          </a:prstGeom>
          <a:solidFill>
            <a:schemeClr val="bg1"/>
          </a:solidFill>
          <a:ln>
            <a:solidFill>
              <a:srgbClr val="1E3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Elbow Connector 43">
            <a:extLst>
              <a:ext uri="{FF2B5EF4-FFF2-40B4-BE49-F238E27FC236}">
                <a16:creationId xmlns:a16="http://schemas.microsoft.com/office/drawing/2014/main" id="{2C0A3011-BF76-393A-552F-482B0C15063F}"/>
              </a:ext>
            </a:extLst>
          </p:cNvPr>
          <p:cNvCxnSpPr>
            <a:cxnSpLocks/>
            <a:stCxn id="13" idx="3"/>
            <a:endCxn id="42" idx="2"/>
          </p:cNvCxnSpPr>
          <p:nvPr/>
        </p:nvCxnSpPr>
        <p:spPr>
          <a:xfrm flipV="1">
            <a:off x="5157476" y="2037616"/>
            <a:ext cx="495102" cy="228409"/>
          </a:xfrm>
          <a:prstGeom prst="bentConnector3">
            <a:avLst>
              <a:gd name="adj1" fmla="val 50000"/>
            </a:avLst>
          </a:prstGeom>
          <a:ln w="12700">
            <a:solidFill>
              <a:srgbClr val="00A6CA"/>
            </a:solidFill>
            <a:tailEnd type="non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E7E9045A-9F3D-0648-65B2-46CB4E7FCF92}"/>
              </a:ext>
            </a:extLst>
          </p:cNvPr>
          <p:cNvCxnSpPr>
            <a:cxnSpLocks/>
            <a:stCxn id="23" idx="0"/>
            <a:endCxn id="42" idx="0"/>
          </p:cNvCxnSpPr>
          <p:nvPr/>
        </p:nvCxnSpPr>
        <p:spPr>
          <a:xfrm rot="5400000" flipH="1" flipV="1">
            <a:off x="4913063" y="1105660"/>
            <a:ext cx="12700" cy="1671471"/>
          </a:xfrm>
          <a:prstGeom prst="bentConnector3">
            <a:avLst>
              <a:gd name="adj1" fmla="val 983472"/>
            </a:avLst>
          </a:prstGeom>
          <a:ln w="12700">
            <a:solidFill>
              <a:srgbClr val="00A6CA"/>
            </a:solidFill>
            <a:tailEnd type="non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42D9C6E-7476-20DC-1064-32C2A8D93082}"/>
              </a:ext>
            </a:extLst>
          </p:cNvPr>
          <p:cNvSpPr txBox="1"/>
          <p:nvPr/>
        </p:nvSpPr>
        <p:spPr>
          <a:xfrm>
            <a:off x="1476899" y="1697426"/>
            <a:ext cx="922047" cy="246221"/>
          </a:xfrm>
          <a:prstGeom prst="rect">
            <a:avLst/>
          </a:prstGeom>
          <a:noFill/>
        </p:spPr>
        <p:txBody>
          <a:bodyPr wrap="none" rtlCol="0">
            <a:spAutoFit/>
          </a:bodyPr>
          <a:lstStyle/>
          <a:p>
            <a:r>
              <a:rPr lang="en-GB" sz="1000">
                <a:solidFill>
                  <a:srgbClr val="1E335E"/>
                </a:solidFill>
                <a:latin typeface="Arial" panose="020B0604020202020204" pitchFamily="34" charset="0"/>
                <a:cs typeface="Arial" panose="020B0604020202020204" pitchFamily="34" charset="0"/>
              </a:rPr>
              <a:t>Radiologist 1</a:t>
            </a:r>
          </a:p>
        </p:txBody>
      </p:sp>
      <p:sp>
        <p:nvSpPr>
          <p:cNvPr id="64" name="TextBox 63">
            <a:extLst>
              <a:ext uri="{FF2B5EF4-FFF2-40B4-BE49-F238E27FC236}">
                <a16:creationId xmlns:a16="http://schemas.microsoft.com/office/drawing/2014/main" id="{E6BA0618-3472-3A3B-9038-600003EA1631}"/>
              </a:ext>
            </a:extLst>
          </p:cNvPr>
          <p:cNvSpPr txBox="1"/>
          <p:nvPr/>
        </p:nvSpPr>
        <p:spPr>
          <a:xfrm>
            <a:off x="1453151" y="2131678"/>
            <a:ext cx="922047" cy="246221"/>
          </a:xfrm>
          <a:prstGeom prst="rect">
            <a:avLst/>
          </a:prstGeom>
          <a:noFill/>
        </p:spPr>
        <p:txBody>
          <a:bodyPr wrap="none" rtlCol="0">
            <a:spAutoFit/>
          </a:bodyPr>
          <a:lstStyle/>
          <a:p>
            <a:r>
              <a:rPr lang="en-GB" sz="1000">
                <a:solidFill>
                  <a:srgbClr val="1E335E"/>
                </a:solidFill>
                <a:latin typeface="Arial" panose="020B0604020202020204" pitchFamily="34" charset="0"/>
                <a:cs typeface="Arial" panose="020B0604020202020204" pitchFamily="34" charset="0"/>
              </a:rPr>
              <a:t>Radiologist 2</a:t>
            </a:r>
          </a:p>
        </p:txBody>
      </p:sp>
      <p:sp>
        <p:nvSpPr>
          <p:cNvPr id="65" name="TextBox 64">
            <a:extLst>
              <a:ext uri="{FF2B5EF4-FFF2-40B4-BE49-F238E27FC236}">
                <a16:creationId xmlns:a16="http://schemas.microsoft.com/office/drawing/2014/main" id="{0459544E-C9C5-F55B-082E-15919C0C07AA}"/>
              </a:ext>
            </a:extLst>
          </p:cNvPr>
          <p:cNvSpPr txBox="1"/>
          <p:nvPr/>
        </p:nvSpPr>
        <p:spPr>
          <a:xfrm>
            <a:off x="4283103" y="2417416"/>
            <a:ext cx="1272619" cy="246221"/>
          </a:xfrm>
          <a:prstGeom prst="rect">
            <a:avLst/>
          </a:prstGeom>
          <a:noFill/>
        </p:spPr>
        <p:txBody>
          <a:bodyPr wrap="square" rtlCol="0">
            <a:spAutoFit/>
          </a:bodyPr>
          <a:lstStyle/>
          <a:p>
            <a:pPr algn="ctr"/>
            <a:r>
              <a:rPr lang="en-GB" sz="1000">
                <a:solidFill>
                  <a:srgbClr val="1E335E"/>
                </a:solidFill>
                <a:latin typeface="Arial" panose="020B0604020202020204" pitchFamily="34" charset="0"/>
                <a:cs typeface="Arial" panose="020B0604020202020204" pitchFamily="34" charset="0"/>
              </a:rPr>
              <a:t>Arbitrating reader</a:t>
            </a:r>
          </a:p>
        </p:txBody>
      </p:sp>
      <p:cxnSp>
        <p:nvCxnSpPr>
          <p:cNvPr id="66" name="Elbow Connector 65">
            <a:extLst>
              <a:ext uri="{FF2B5EF4-FFF2-40B4-BE49-F238E27FC236}">
                <a16:creationId xmlns:a16="http://schemas.microsoft.com/office/drawing/2014/main" id="{28AF299F-9330-FFB4-589B-C6BF4D303C65}"/>
              </a:ext>
            </a:extLst>
          </p:cNvPr>
          <p:cNvCxnSpPr>
            <a:cxnSpLocks/>
            <a:stCxn id="42" idx="6"/>
          </p:cNvCxnSpPr>
          <p:nvPr/>
        </p:nvCxnSpPr>
        <p:spPr>
          <a:xfrm flipV="1">
            <a:off x="5845020" y="1809207"/>
            <a:ext cx="774093" cy="228409"/>
          </a:xfrm>
          <a:prstGeom prst="bentConnector3">
            <a:avLst>
              <a:gd name="adj1" fmla="val 50000"/>
            </a:avLst>
          </a:prstGeom>
          <a:ln w="12700">
            <a:solidFill>
              <a:srgbClr val="00A6CA"/>
            </a:solidFill>
            <a:tailEnd type="oval"/>
          </a:ln>
        </p:spPr>
        <p:style>
          <a:lnRef idx="1">
            <a:schemeClr val="accent1"/>
          </a:lnRef>
          <a:fillRef idx="0">
            <a:schemeClr val="accent1"/>
          </a:fillRef>
          <a:effectRef idx="0">
            <a:schemeClr val="accent1"/>
          </a:effectRef>
          <a:fontRef idx="minor">
            <a:schemeClr val="tx1"/>
          </a:fontRef>
        </p:style>
      </p:cxnSp>
      <p:cxnSp>
        <p:nvCxnSpPr>
          <p:cNvPr id="69" name="Elbow Connector 68">
            <a:extLst>
              <a:ext uri="{FF2B5EF4-FFF2-40B4-BE49-F238E27FC236}">
                <a16:creationId xmlns:a16="http://schemas.microsoft.com/office/drawing/2014/main" id="{64B3EF35-B47E-DF25-34CF-19CF517ECFF9}"/>
              </a:ext>
            </a:extLst>
          </p:cNvPr>
          <p:cNvCxnSpPr>
            <a:cxnSpLocks/>
            <a:stCxn id="42" idx="6"/>
          </p:cNvCxnSpPr>
          <p:nvPr/>
        </p:nvCxnSpPr>
        <p:spPr>
          <a:xfrm>
            <a:off x="5845020" y="2037616"/>
            <a:ext cx="764128" cy="228408"/>
          </a:xfrm>
          <a:prstGeom prst="bentConnector3">
            <a:avLst>
              <a:gd name="adj1" fmla="val 50000"/>
            </a:avLst>
          </a:prstGeom>
          <a:ln w="12700">
            <a:solidFill>
              <a:srgbClr val="00A6CA"/>
            </a:solidFill>
            <a:tailEnd type="ova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C08776C-37A1-FA41-411D-49733755AC50}"/>
              </a:ext>
            </a:extLst>
          </p:cNvPr>
          <p:cNvSpPr txBox="1"/>
          <p:nvPr/>
        </p:nvSpPr>
        <p:spPr>
          <a:xfrm>
            <a:off x="6692833" y="1697426"/>
            <a:ext cx="540533" cy="246221"/>
          </a:xfrm>
          <a:prstGeom prst="rect">
            <a:avLst/>
          </a:prstGeom>
          <a:noFill/>
        </p:spPr>
        <p:txBody>
          <a:bodyPr wrap="none" rtlCol="0">
            <a:spAutoFit/>
          </a:bodyPr>
          <a:lstStyle/>
          <a:p>
            <a:r>
              <a:rPr lang="en-GB" sz="1000">
                <a:solidFill>
                  <a:srgbClr val="1E335E"/>
                </a:solidFill>
                <a:latin typeface="Arial" panose="020B0604020202020204" pitchFamily="34" charset="0"/>
                <a:cs typeface="Arial" panose="020B0604020202020204" pitchFamily="34" charset="0"/>
              </a:rPr>
              <a:t>Recall</a:t>
            </a:r>
          </a:p>
        </p:txBody>
      </p:sp>
      <p:sp>
        <p:nvSpPr>
          <p:cNvPr id="73" name="TextBox 72">
            <a:extLst>
              <a:ext uri="{FF2B5EF4-FFF2-40B4-BE49-F238E27FC236}">
                <a16:creationId xmlns:a16="http://schemas.microsoft.com/office/drawing/2014/main" id="{7545E905-05F7-D59A-28F5-EC72CF68EDC9}"/>
              </a:ext>
            </a:extLst>
          </p:cNvPr>
          <p:cNvSpPr txBox="1"/>
          <p:nvPr/>
        </p:nvSpPr>
        <p:spPr>
          <a:xfrm>
            <a:off x="6692833" y="2133670"/>
            <a:ext cx="689612" cy="246221"/>
          </a:xfrm>
          <a:prstGeom prst="rect">
            <a:avLst/>
          </a:prstGeom>
          <a:noFill/>
        </p:spPr>
        <p:txBody>
          <a:bodyPr wrap="none" rtlCol="0">
            <a:spAutoFit/>
          </a:bodyPr>
          <a:lstStyle/>
          <a:p>
            <a:r>
              <a:rPr lang="en-GB" sz="1000">
                <a:solidFill>
                  <a:srgbClr val="1E335E"/>
                </a:solidFill>
                <a:latin typeface="Arial" panose="020B0604020202020204" pitchFamily="34" charset="0"/>
                <a:cs typeface="Arial" panose="020B0604020202020204" pitchFamily="34" charset="0"/>
              </a:rPr>
              <a:t>No recall</a:t>
            </a:r>
          </a:p>
        </p:txBody>
      </p:sp>
      <p:sp>
        <p:nvSpPr>
          <p:cNvPr id="144" name="TextBox 143">
            <a:extLst>
              <a:ext uri="{FF2B5EF4-FFF2-40B4-BE49-F238E27FC236}">
                <a16:creationId xmlns:a16="http://schemas.microsoft.com/office/drawing/2014/main" id="{D9939BC7-17DA-C5BC-038A-9ADAEA55EBCB}"/>
              </a:ext>
            </a:extLst>
          </p:cNvPr>
          <p:cNvSpPr txBox="1"/>
          <p:nvPr/>
        </p:nvSpPr>
        <p:spPr>
          <a:xfrm>
            <a:off x="4283103" y="1587857"/>
            <a:ext cx="1272619" cy="246221"/>
          </a:xfrm>
          <a:prstGeom prst="rect">
            <a:avLst/>
          </a:prstGeom>
          <a:noFill/>
        </p:spPr>
        <p:txBody>
          <a:bodyPr wrap="square" rtlCol="0">
            <a:spAutoFit/>
          </a:bodyPr>
          <a:lstStyle/>
          <a:p>
            <a:pPr algn="ctr"/>
            <a:r>
              <a:rPr lang="en-GB" sz="1000">
                <a:solidFill>
                  <a:srgbClr val="1E335E"/>
                </a:solidFill>
                <a:latin typeface="Arial" panose="020B0604020202020204" pitchFamily="34" charset="0"/>
                <a:cs typeface="Arial" panose="020B0604020202020204" pitchFamily="34" charset="0"/>
              </a:rPr>
              <a:t>Agree</a:t>
            </a:r>
          </a:p>
        </p:txBody>
      </p:sp>
      <p:sp>
        <p:nvSpPr>
          <p:cNvPr id="166" name="Rectangle 165">
            <a:extLst>
              <a:ext uri="{FF2B5EF4-FFF2-40B4-BE49-F238E27FC236}">
                <a16:creationId xmlns:a16="http://schemas.microsoft.com/office/drawing/2014/main" id="{79238CD2-00BD-9E88-CD6A-28F2181EE090}"/>
              </a:ext>
            </a:extLst>
          </p:cNvPr>
          <p:cNvSpPr/>
          <p:nvPr/>
        </p:nvSpPr>
        <p:spPr>
          <a:xfrm>
            <a:off x="469763" y="1352171"/>
            <a:ext cx="1576283" cy="246221"/>
          </a:xfrm>
          <a:prstGeom prst="rect">
            <a:avLst/>
          </a:prstGeom>
          <a:solidFill>
            <a:srgbClr val="1E335E"/>
          </a:solidFill>
          <a:ln>
            <a:solidFill>
              <a:srgbClr val="1E3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b="1">
                <a:solidFill>
                  <a:schemeClr val="bg1"/>
                </a:solidFill>
                <a:latin typeface="Arial" panose="020B0604020202020204" pitchFamily="34" charset="0"/>
                <a:cs typeface="Arial" panose="020B0604020202020204" pitchFamily="34" charset="0"/>
              </a:rPr>
              <a:t>Manual double reader</a:t>
            </a:r>
          </a:p>
        </p:txBody>
      </p:sp>
      <p:sp>
        <p:nvSpPr>
          <p:cNvPr id="3" name="Rectangle 2">
            <a:extLst>
              <a:ext uri="{FF2B5EF4-FFF2-40B4-BE49-F238E27FC236}">
                <a16:creationId xmlns:a16="http://schemas.microsoft.com/office/drawing/2014/main" id="{7614C02B-C57C-CCE6-B224-926933B90445}"/>
              </a:ext>
            </a:extLst>
          </p:cNvPr>
          <p:cNvSpPr/>
          <p:nvPr/>
        </p:nvSpPr>
        <p:spPr>
          <a:xfrm>
            <a:off x="1053204" y="3159899"/>
            <a:ext cx="6884496" cy="1210990"/>
          </a:xfrm>
          <a:prstGeom prst="rect">
            <a:avLst/>
          </a:prstGeom>
          <a:solidFill>
            <a:schemeClr val="bg1">
              <a:lumMod val="95000"/>
            </a:schemeClr>
          </a:solidFill>
          <a:ln>
            <a:solidFill>
              <a:srgbClr val="1E3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Doctor male outline">
            <a:extLst>
              <a:ext uri="{FF2B5EF4-FFF2-40B4-BE49-F238E27FC236}">
                <a16:creationId xmlns:a16="http://schemas.microsoft.com/office/drawing/2014/main" id="{BC4815D1-CC72-267A-40B9-4F9BFF73035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19859" y="3262022"/>
            <a:ext cx="488825" cy="488825"/>
          </a:xfrm>
          <a:prstGeom prst="rect">
            <a:avLst/>
          </a:prstGeom>
        </p:spPr>
      </p:pic>
      <p:pic>
        <p:nvPicPr>
          <p:cNvPr id="5" name="Graphic 4" descr="Doctor female outline">
            <a:extLst>
              <a:ext uri="{FF2B5EF4-FFF2-40B4-BE49-F238E27FC236}">
                <a16:creationId xmlns:a16="http://schemas.microsoft.com/office/drawing/2014/main" id="{E82B40AB-510C-A1F4-9AFB-3178738A610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68651" y="3702730"/>
            <a:ext cx="488825" cy="488825"/>
          </a:xfrm>
          <a:prstGeom prst="rect">
            <a:avLst/>
          </a:prstGeom>
        </p:spPr>
      </p:pic>
      <p:cxnSp>
        <p:nvCxnSpPr>
          <p:cNvPr id="6" name="Elbow Connector 5">
            <a:extLst>
              <a:ext uri="{FF2B5EF4-FFF2-40B4-BE49-F238E27FC236}">
                <a16:creationId xmlns:a16="http://schemas.microsoft.com/office/drawing/2014/main" id="{193377C0-8593-392D-B5D0-003CFD4CE41A}"/>
              </a:ext>
            </a:extLst>
          </p:cNvPr>
          <p:cNvCxnSpPr>
            <a:cxnSpLocks/>
            <a:stCxn id="4" idx="3"/>
            <a:endCxn id="8" idx="2"/>
          </p:cNvCxnSpPr>
          <p:nvPr/>
        </p:nvCxnSpPr>
        <p:spPr>
          <a:xfrm>
            <a:off x="2808684" y="3506435"/>
            <a:ext cx="1172423" cy="212299"/>
          </a:xfrm>
          <a:prstGeom prst="bentConnector3">
            <a:avLst>
              <a:gd name="adj1" fmla="val 50000"/>
            </a:avLst>
          </a:prstGeom>
          <a:ln w="12700">
            <a:solidFill>
              <a:srgbClr val="00A6CA"/>
            </a:solidFill>
            <a:tailEnd type="none"/>
          </a:ln>
        </p:spPr>
        <p:style>
          <a:lnRef idx="1">
            <a:schemeClr val="accent1"/>
          </a:lnRef>
          <a:fillRef idx="0">
            <a:schemeClr val="accent1"/>
          </a:fillRef>
          <a:effectRef idx="0">
            <a:schemeClr val="accent1"/>
          </a:effectRef>
          <a:fontRef idx="minor">
            <a:schemeClr val="tx1"/>
          </a:fontRef>
        </p:style>
      </p:cxnSp>
      <p:cxnSp>
        <p:nvCxnSpPr>
          <p:cNvPr id="7" name="Elbow Connector 6">
            <a:extLst>
              <a:ext uri="{FF2B5EF4-FFF2-40B4-BE49-F238E27FC236}">
                <a16:creationId xmlns:a16="http://schemas.microsoft.com/office/drawing/2014/main" id="{8D5A91E8-B151-C5A7-920A-100810F7D7D2}"/>
              </a:ext>
            </a:extLst>
          </p:cNvPr>
          <p:cNvCxnSpPr>
            <a:cxnSpLocks/>
            <a:endCxn id="8" idx="2"/>
          </p:cNvCxnSpPr>
          <p:nvPr/>
        </p:nvCxnSpPr>
        <p:spPr>
          <a:xfrm flipV="1">
            <a:off x="2808684" y="3718734"/>
            <a:ext cx="1172423" cy="218770"/>
          </a:xfrm>
          <a:prstGeom prst="bentConnector3">
            <a:avLst>
              <a:gd name="adj1" fmla="val 50000"/>
            </a:avLst>
          </a:prstGeom>
          <a:ln w="12700">
            <a:solidFill>
              <a:srgbClr val="00A6CA"/>
            </a:solidFill>
            <a:tailEnd type="non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4930A49-5EDB-16E4-52E5-468831482750}"/>
              </a:ext>
            </a:extLst>
          </p:cNvPr>
          <p:cNvSpPr/>
          <p:nvPr/>
        </p:nvSpPr>
        <p:spPr>
          <a:xfrm>
            <a:off x="3981107" y="3622513"/>
            <a:ext cx="192442" cy="192442"/>
          </a:xfrm>
          <a:prstGeom prst="ellipse">
            <a:avLst/>
          </a:prstGeom>
          <a:solidFill>
            <a:schemeClr val="bg1"/>
          </a:solidFill>
          <a:ln>
            <a:solidFill>
              <a:srgbClr val="1E3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Elbow Connector 8">
            <a:extLst>
              <a:ext uri="{FF2B5EF4-FFF2-40B4-BE49-F238E27FC236}">
                <a16:creationId xmlns:a16="http://schemas.microsoft.com/office/drawing/2014/main" id="{6EF8B3C5-67ED-45CC-4CBF-0690570ACAAE}"/>
              </a:ext>
            </a:extLst>
          </p:cNvPr>
          <p:cNvCxnSpPr>
            <a:cxnSpLocks/>
            <a:stCxn id="8" idx="6"/>
            <a:endCxn id="5" idx="1"/>
          </p:cNvCxnSpPr>
          <p:nvPr/>
        </p:nvCxnSpPr>
        <p:spPr>
          <a:xfrm>
            <a:off x="4173549" y="3718734"/>
            <a:ext cx="495102" cy="228409"/>
          </a:xfrm>
          <a:prstGeom prst="bentConnector3">
            <a:avLst>
              <a:gd name="adj1" fmla="val 50000"/>
            </a:avLst>
          </a:prstGeom>
          <a:ln w="12700">
            <a:solidFill>
              <a:srgbClr val="00A6CA"/>
            </a:solidFill>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E87F8588-9767-F02D-DA08-6354B88D7027}"/>
              </a:ext>
            </a:extLst>
          </p:cNvPr>
          <p:cNvSpPr/>
          <p:nvPr/>
        </p:nvSpPr>
        <p:spPr>
          <a:xfrm>
            <a:off x="5652578" y="3622513"/>
            <a:ext cx="192442" cy="192442"/>
          </a:xfrm>
          <a:prstGeom prst="ellipse">
            <a:avLst/>
          </a:prstGeom>
          <a:solidFill>
            <a:schemeClr val="bg1"/>
          </a:solidFill>
          <a:ln>
            <a:solidFill>
              <a:srgbClr val="1E3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Elbow Connector 13">
            <a:extLst>
              <a:ext uri="{FF2B5EF4-FFF2-40B4-BE49-F238E27FC236}">
                <a16:creationId xmlns:a16="http://schemas.microsoft.com/office/drawing/2014/main" id="{D61DAB99-E1A0-CD7A-DABA-F578E4A7721E}"/>
              </a:ext>
            </a:extLst>
          </p:cNvPr>
          <p:cNvCxnSpPr>
            <a:cxnSpLocks/>
            <a:stCxn id="5" idx="3"/>
            <a:endCxn id="11" idx="2"/>
          </p:cNvCxnSpPr>
          <p:nvPr/>
        </p:nvCxnSpPr>
        <p:spPr>
          <a:xfrm flipV="1">
            <a:off x="5157476" y="3718734"/>
            <a:ext cx="495102" cy="228409"/>
          </a:xfrm>
          <a:prstGeom prst="bentConnector3">
            <a:avLst>
              <a:gd name="adj1" fmla="val 50000"/>
            </a:avLst>
          </a:prstGeom>
          <a:ln w="12700">
            <a:solidFill>
              <a:srgbClr val="00A6CA"/>
            </a:solidFill>
            <a:tailEnd type="non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9452292E-4571-8D0C-34B0-CDA83CDF0E0A}"/>
              </a:ext>
            </a:extLst>
          </p:cNvPr>
          <p:cNvCxnSpPr>
            <a:cxnSpLocks/>
            <a:stCxn id="8" idx="0"/>
            <a:endCxn id="11" idx="0"/>
          </p:cNvCxnSpPr>
          <p:nvPr/>
        </p:nvCxnSpPr>
        <p:spPr>
          <a:xfrm rot="5400000" flipH="1" flipV="1">
            <a:off x="4913063" y="2786778"/>
            <a:ext cx="12700" cy="1671471"/>
          </a:xfrm>
          <a:prstGeom prst="bentConnector3">
            <a:avLst>
              <a:gd name="adj1" fmla="val 983472"/>
            </a:avLst>
          </a:prstGeom>
          <a:ln w="12700">
            <a:solidFill>
              <a:srgbClr val="00A6CA"/>
            </a:solidFill>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BF58DB0-95C3-572A-12A4-4ED894930A67}"/>
              </a:ext>
            </a:extLst>
          </p:cNvPr>
          <p:cNvSpPr txBox="1"/>
          <p:nvPr/>
        </p:nvSpPr>
        <p:spPr>
          <a:xfrm>
            <a:off x="1476899" y="3378544"/>
            <a:ext cx="922047" cy="246221"/>
          </a:xfrm>
          <a:prstGeom prst="rect">
            <a:avLst/>
          </a:prstGeom>
          <a:noFill/>
        </p:spPr>
        <p:txBody>
          <a:bodyPr wrap="none" rtlCol="0">
            <a:spAutoFit/>
          </a:bodyPr>
          <a:lstStyle/>
          <a:p>
            <a:r>
              <a:rPr lang="en-GB" sz="1000">
                <a:solidFill>
                  <a:srgbClr val="1E335E"/>
                </a:solidFill>
                <a:latin typeface="Arial" panose="020B0604020202020204" pitchFamily="34" charset="0"/>
                <a:cs typeface="Arial" panose="020B0604020202020204" pitchFamily="34" charset="0"/>
              </a:rPr>
              <a:t>Radiologist 1</a:t>
            </a:r>
          </a:p>
        </p:txBody>
      </p:sp>
      <p:sp>
        <p:nvSpPr>
          <p:cNvPr id="18" name="TextBox 17">
            <a:extLst>
              <a:ext uri="{FF2B5EF4-FFF2-40B4-BE49-F238E27FC236}">
                <a16:creationId xmlns:a16="http://schemas.microsoft.com/office/drawing/2014/main" id="{B18CDCFD-D56C-2520-09EB-D65D40555F03}"/>
              </a:ext>
            </a:extLst>
          </p:cNvPr>
          <p:cNvSpPr txBox="1"/>
          <p:nvPr/>
        </p:nvSpPr>
        <p:spPr>
          <a:xfrm>
            <a:off x="2069909" y="3812796"/>
            <a:ext cx="304892" cy="246221"/>
          </a:xfrm>
          <a:prstGeom prst="rect">
            <a:avLst/>
          </a:prstGeom>
          <a:noFill/>
        </p:spPr>
        <p:txBody>
          <a:bodyPr wrap="none" rtlCol="0">
            <a:spAutoFit/>
          </a:bodyPr>
          <a:lstStyle/>
          <a:p>
            <a:r>
              <a:rPr lang="en-GB" sz="1000">
                <a:solidFill>
                  <a:srgbClr val="1E335E"/>
                </a:solidFill>
                <a:latin typeface="Arial" panose="020B0604020202020204" pitchFamily="34" charset="0"/>
                <a:cs typeface="Arial" panose="020B0604020202020204" pitchFamily="34" charset="0"/>
              </a:rPr>
              <a:t>AI</a:t>
            </a:r>
          </a:p>
        </p:txBody>
      </p:sp>
      <p:sp>
        <p:nvSpPr>
          <p:cNvPr id="20" name="TextBox 19">
            <a:extLst>
              <a:ext uri="{FF2B5EF4-FFF2-40B4-BE49-F238E27FC236}">
                <a16:creationId xmlns:a16="http://schemas.microsoft.com/office/drawing/2014/main" id="{294E5354-AD89-0FF6-83F2-BDF8721ED287}"/>
              </a:ext>
            </a:extLst>
          </p:cNvPr>
          <p:cNvSpPr txBox="1"/>
          <p:nvPr/>
        </p:nvSpPr>
        <p:spPr>
          <a:xfrm>
            <a:off x="4283103" y="4098534"/>
            <a:ext cx="1272619" cy="246221"/>
          </a:xfrm>
          <a:prstGeom prst="rect">
            <a:avLst/>
          </a:prstGeom>
          <a:noFill/>
        </p:spPr>
        <p:txBody>
          <a:bodyPr wrap="square" rtlCol="0">
            <a:spAutoFit/>
          </a:bodyPr>
          <a:lstStyle/>
          <a:p>
            <a:pPr algn="ctr"/>
            <a:r>
              <a:rPr lang="en-GB" sz="1000">
                <a:solidFill>
                  <a:srgbClr val="1E335E"/>
                </a:solidFill>
                <a:latin typeface="Arial" panose="020B0604020202020204" pitchFamily="34" charset="0"/>
                <a:cs typeface="Arial" panose="020B0604020202020204" pitchFamily="34" charset="0"/>
              </a:rPr>
              <a:t>Arbitrating reader</a:t>
            </a:r>
          </a:p>
        </p:txBody>
      </p:sp>
      <p:cxnSp>
        <p:nvCxnSpPr>
          <p:cNvPr id="21" name="Elbow Connector 20">
            <a:extLst>
              <a:ext uri="{FF2B5EF4-FFF2-40B4-BE49-F238E27FC236}">
                <a16:creationId xmlns:a16="http://schemas.microsoft.com/office/drawing/2014/main" id="{B2F99D2E-18B3-01A8-84FF-5304E7F19224}"/>
              </a:ext>
            </a:extLst>
          </p:cNvPr>
          <p:cNvCxnSpPr>
            <a:cxnSpLocks/>
            <a:stCxn id="11" idx="6"/>
          </p:cNvCxnSpPr>
          <p:nvPr/>
        </p:nvCxnSpPr>
        <p:spPr>
          <a:xfrm flipV="1">
            <a:off x="5845020" y="3490325"/>
            <a:ext cx="774093" cy="228409"/>
          </a:xfrm>
          <a:prstGeom prst="bentConnector3">
            <a:avLst>
              <a:gd name="adj1" fmla="val 50000"/>
            </a:avLst>
          </a:prstGeom>
          <a:ln w="12700">
            <a:solidFill>
              <a:srgbClr val="00A6CA"/>
            </a:solidFill>
            <a:tailEnd type="oval"/>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14DA58E0-B188-9811-B492-0984ED7D5509}"/>
              </a:ext>
            </a:extLst>
          </p:cNvPr>
          <p:cNvCxnSpPr>
            <a:cxnSpLocks/>
            <a:stCxn id="11" idx="6"/>
          </p:cNvCxnSpPr>
          <p:nvPr/>
        </p:nvCxnSpPr>
        <p:spPr>
          <a:xfrm>
            <a:off x="5845020" y="3718734"/>
            <a:ext cx="764128" cy="228408"/>
          </a:xfrm>
          <a:prstGeom prst="bentConnector3">
            <a:avLst>
              <a:gd name="adj1" fmla="val 50000"/>
            </a:avLst>
          </a:prstGeom>
          <a:ln w="12700">
            <a:solidFill>
              <a:srgbClr val="00A6CA"/>
            </a:solidFill>
            <a:tail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48A12E2-020E-FFDB-5923-6F4C67D3B02B}"/>
              </a:ext>
            </a:extLst>
          </p:cNvPr>
          <p:cNvSpPr txBox="1"/>
          <p:nvPr/>
        </p:nvSpPr>
        <p:spPr>
          <a:xfrm>
            <a:off x="6692833" y="3378544"/>
            <a:ext cx="540533" cy="246221"/>
          </a:xfrm>
          <a:prstGeom prst="rect">
            <a:avLst/>
          </a:prstGeom>
          <a:noFill/>
        </p:spPr>
        <p:txBody>
          <a:bodyPr wrap="none" rtlCol="0">
            <a:spAutoFit/>
          </a:bodyPr>
          <a:lstStyle/>
          <a:p>
            <a:r>
              <a:rPr lang="en-GB" sz="1000">
                <a:solidFill>
                  <a:srgbClr val="1E335E"/>
                </a:solidFill>
                <a:latin typeface="Arial" panose="020B0604020202020204" pitchFamily="34" charset="0"/>
                <a:cs typeface="Arial" panose="020B0604020202020204" pitchFamily="34" charset="0"/>
              </a:rPr>
              <a:t>Recall</a:t>
            </a:r>
          </a:p>
        </p:txBody>
      </p:sp>
      <p:sp>
        <p:nvSpPr>
          <p:cNvPr id="25" name="TextBox 24">
            <a:extLst>
              <a:ext uri="{FF2B5EF4-FFF2-40B4-BE49-F238E27FC236}">
                <a16:creationId xmlns:a16="http://schemas.microsoft.com/office/drawing/2014/main" id="{30F8D6B2-68E6-953B-724E-2F3C41281E65}"/>
              </a:ext>
            </a:extLst>
          </p:cNvPr>
          <p:cNvSpPr txBox="1"/>
          <p:nvPr/>
        </p:nvSpPr>
        <p:spPr>
          <a:xfrm>
            <a:off x="6692833" y="3814788"/>
            <a:ext cx="689612" cy="246221"/>
          </a:xfrm>
          <a:prstGeom prst="rect">
            <a:avLst/>
          </a:prstGeom>
          <a:noFill/>
        </p:spPr>
        <p:txBody>
          <a:bodyPr wrap="none" rtlCol="0">
            <a:spAutoFit/>
          </a:bodyPr>
          <a:lstStyle/>
          <a:p>
            <a:r>
              <a:rPr lang="en-GB" sz="1000">
                <a:solidFill>
                  <a:srgbClr val="1E335E"/>
                </a:solidFill>
                <a:latin typeface="Arial" panose="020B0604020202020204" pitchFamily="34" charset="0"/>
                <a:cs typeface="Arial" panose="020B0604020202020204" pitchFamily="34" charset="0"/>
              </a:rPr>
              <a:t>No recall</a:t>
            </a:r>
          </a:p>
        </p:txBody>
      </p:sp>
      <p:sp>
        <p:nvSpPr>
          <p:cNvPr id="26" name="TextBox 25">
            <a:extLst>
              <a:ext uri="{FF2B5EF4-FFF2-40B4-BE49-F238E27FC236}">
                <a16:creationId xmlns:a16="http://schemas.microsoft.com/office/drawing/2014/main" id="{C3B69F0B-5D88-81EA-899D-9FBF950D1ECE}"/>
              </a:ext>
            </a:extLst>
          </p:cNvPr>
          <p:cNvSpPr txBox="1"/>
          <p:nvPr/>
        </p:nvSpPr>
        <p:spPr>
          <a:xfrm>
            <a:off x="4283103" y="3268975"/>
            <a:ext cx="1272619" cy="246221"/>
          </a:xfrm>
          <a:prstGeom prst="rect">
            <a:avLst/>
          </a:prstGeom>
          <a:noFill/>
        </p:spPr>
        <p:txBody>
          <a:bodyPr wrap="square" rtlCol="0">
            <a:spAutoFit/>
          </a:bodyPr>
          <a:lstStyle/>
          <a:p>
            <a:pPr algn="ctr"/>
            <a:r>
              <a:rPr lang="en-GB" sz="1000">
                <a:solidFill>
                  <a:srgbClr val="1E335E"/>
                </a:solidFill>
                <a:latin typeface="Arial" panose="020B0604020202020204" pitchFamily="34" charset="0"/>
                <a:cs typeface="Arial" panose="020B0604020202020204" pitchFamily="34" charset="0"/>
              </a:rPr>
              <a:t>Agree</a:t>
            </a:r>
          </a:p>
        </p:txBody>
      </p:sp>
      <p:sp>
        <p:nvSpPr>
          <p:cNvPr id="27" name="Rectangle 26">
            <a:extLst>
              <a:ext uri="{FF2B5EF4-FFF2-40B4-BE49-F238E27FC236}">
                <a16:creationId xmlns:a16="http://schemas.microsoft.com/office/drawing/2014/main" id="{B4858133-7B87-65C2-309C-0EE3FCD0E7EB}"/>
              </a:ext>
            </a:extLst>
          </p:cNvPr>
          <p:cNvSpPr/>
          <p:nvPr/>
        </p:nvSpPr>
        <p:spPr>
          <a:xfrm>
            <a:off x="469763" y="3023958"/>
            <a:ext cx="1576283" cy="246221"/>
          </a:xfrm>
          <a:prstGeom prst="rect">
            <a:avLst/>
          </a:prstGeom>
          <a:solidFill>
            <a:srgbClr val="1E335E"/>
          </a:solidFill>
          <a:ln>
            <a:solidFill>
              <a:srgbClr val="1E3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b="1">
                <a:solidFill>
                  <a:schemeClr val="bg1"/>
                </a:solidFill>
                <a:latin typeface="Arial" panose="020B0604020202020204" pitchFamily="34" charset="0"/>
                <a:cs typeface="Arial" panose="020B0604020202020204" pitchFamily="34" charset="0"/>
              </a:rPr>
              <a:t>AI independent reader</a:t>
            </a:r>
          </a:p>
        </p:txBody>
      </p:sp>
      <p:pic>
        <p:nvPicPr>
          <p:cNvPr id="29" name="Graphic 28">
            <a:extLst>
              <a:ext uri="{FF2B5EF4-FFF2-40B4-BE49-F238E27FC236}">
                <a16:creationId xmlns:a16="http://schemas.microsoft.com/office/drawing/2014/main" id="{1C88532A-A7B4-4EB3-7772-227284279DD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374801" y="3747314"/>
            <a:ext cx="394824" cy="394824"/>
          </a:xfrm>
          <a:prstGeom prst="rect">
            <a:avLst/>
          </a:prstGeom>
        </p:spPr>
      </p:pic>
    </p:spTree>
    <p:extLst>
      <p:ext uri="{BB962C8B-B14F-4D97-AF65-F5344CB8AC3E}">
        <p14:creationId xmlns:p14="http://schemas.microsoft.com/office/powerpoint/2010/main" val="400184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B9F3496-95E1-8896-7A92-263B6F0F4103}"/>
              </a:ext>
            </a:extLst>
          </p:cNvPr>
          <p:cNvSpPr txBox="1"/>
          <p:nvPr/>
        </p:nvSpPr>
        <p:spPr>
          <a:xfrm>
            <a:off x="3996077" y="3446846"/>
            <a:ext cx="58541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40</a:t>
            </a:r>
          </a:p>
        </p:txBody>
      </p:sp>
      <p:sp>
        <p:nvSpPr>
          <p:cNvPr id="12" name="TextBox 11">
            <a:extLst>
              <a:ext uri="{FF2B5EF4-FFF2-40B4-BE49-F238E27FC236}">
                <a16:creationId xmlns:a16="http://schemas.microsoft.com/office/drawing/2014/main" id="{A9FDFF66-D394-CAC0-3644-ACCFE05AAB56}"/>
              </a:ext>
            </a:extLst>
          </p:cNvPr>
          <p:cNvSpPr txBox="1"/>
          <p:nvPr/>
        </p:nvSpPr>
        <p:spPr>
          <a:xfrm>
            <a:off x="4438524" y="3539206"/>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23A9160C-8D05-A623-3B45-744DBD1A1938}"/>
              </a:ext>
            </a:extLst>
          </p:cNvPr>
          <p:cNvSpPr txBox="1"/>
          <p:nvPr/>
        </p:nvSpPr>
        <p:spPr>
          <a:xfrm>
            <a:off x="6497383" y="3446846"/>
            <a:ext cx="58541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12</a:t>
            </a:r>
          </a:p>
        </p:txBody>
      </p:sp>
      <p:sp>
        <p:nvSpPr>
          <p:cNvPr id="14" name="TextBox 13">
            <a:extLst>
              <a:ext uri="{FF2B5EF4-FFF2-40B4-BE49-F238E27FC236}">
                <a16:creationId xmlns:a16="http://schemas.microsoft.com/office/drawing/2014/main" id="{B67CBE52-CA9A-81BA-A978-D047E4831610}"/>
              </a:ext>
            </a:extLst>
          </p:cNvPr>
          <p:cNvSpPr txBox="1"/>
          <p:nvPr/>
        </p:nvSpPr>
        <p:spPr>
          <a:xfrm>
            <a:off x="6943581" y="3539206"/>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5880CDC6-4A38-676B-AC7E-9BB8AF7E8F06}"/>
              </a:ext>
            </a:extLst>
          </p:cNvPr>
          <p:cNvSpPr txBox="1"/>
          <p:nvPr/>
        </p:nvSpPr>
        <p:spPr>
          <a:xfrm>
            <a:off x="3996078" y="2544612"/>
            <a:ext cx="2419838" cy="553998"/>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Reduction in the number of breast radiologists, helping to reduce workforce and recruitment pressures</a:t>
            </a:r>
          </a:p>
        </p:txBody>
      </p:sp>
      <p:sp>
        <p:nvSpPr>
          <p:cNvPr id="16" name="TextBox 15">
            <a:extLst>
              <a:ext uri="{FF2B5EF4-FFF2-40B4-BE49-F238E27FC236}">
                <a16:creationId xmlns:a16="http://schemas.microsoft.com/office/drawing/2014/main" id="{3C259C23-A329-AC7D-08D8-B7B970D464B0}"/>
              </a:ext>
            </a:extLst>
          </p:cNvPr>
          <p:cNvSpPr txBox="1"/>
          <p:nvPr/>
        </p:nvSpPr>
        <p:spPr>
          <a:xfrm>
            <a:off x="6509180" y="2544612"/>
            <a:ext cx="2419838"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Automation of the entire national breast screening process</a:t>
            </a:r>
          </a:p>
        </p:txBody>
      </p:sp>
      <p:sp>
        <p:nvSpPr>
          <p:cNvPr id="17" name="TextBox 16">
            <a:extLst>
              <a:ext uri="{FF2B5EF4-FFF2-40B4-BE49-F238E27FC236}">
                <a16:creationId xmlns:a16="http://schemas.microsoft.com/office/drawing/2014/main" id="{F5A81512-C443-4371-7B6E-2D39192FFC03}"/>
              </a:ext>
            </a:extLst>
          </p:cNvPr>
          <p:cNvSpPr txBox="1"/>
          <p:nvPr/>
        </p:nvSpPr>
        <p:spPr>
          <a:xfrm>
            <a:off x="3996077" y="3877760"/>
            <a:ext cx="2419838" cy="553998"/>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Of breast cancer patients could be diagnosed earlier, some more than 2 years earlier.</a:t>
            </a:r>
          </a:p>
        </p:txBody>
      </p:sp>
      <p:sp>
        <p:nvSpPr>
          <p:cNvPr id="18" name="TextBox 17">
            <a:extLst>
              <a:ext uri="{FF2B5EF4-FFF2-40B4-BE49-F238E27FC236}">
                <a16:creationId xmlns:a16="http://schemas.microsoft.com/office/drawing/2014/main" id="{39C3C5F4-4B82-6DF5-E8A3-B23F4F23385D}"/>
              </a:ext>
            </a:extLst>
          </p:cNvPr>
          <p:cNvSpPr txBox="1"/>
          <p:nvPr/>
        </p:nvSpPr>
        <p:spPr>
          <a:xfrm>
            <a:off x="6509180" y="3877760"/>
            <a:ext cx="2419838"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More fatty breast cancers and 5% more dense breast cancers were diagnosed </a:t>
            </a:r>
          </a:p>
        </p:txBody>
      </p:sp>
      <p:sp>
        <p:nvSpPr>
          <p:cNvPr id="19" name="TextBox 18">
            <a:extLst>
              <a:ext uri="{FF2B5EF4-FFF2-40B4-BE49-F238E27FC236}">
                <a16:creationId xmlns:a16="http://schemas.microsoft.com/office/drawing/2014/main" id="{7A8809D9-0B2F-3B45-70C4-B9A05C473C3D}"/>
              </a:ext>
            </a:extLst>
          </p:cNvPr>
          <p:cNvSpPr txBox="1"/>
          <p:nvPr/>
        </p:nvSpPr>
        <p:spPr>
          <a:xfrm>
            <a:off x="3996077" y="969242"/>
            <a:ext cx="4932942" cy="461665"/>
          </a:xfrm>
          <a:prstGeom prst="rect">
            <a:avLst/>
          </a:prstGeom>
          <a:noFill/>
        </p:spPr>
        <p:txBody>
          <a:bodyPr wrap="square" rtlCol="0">
            <a:spAutoFit/>
          </a:bodyPr>
          <a:lstStyle/>
          <a:p>
            <a:r>
              <a:rPr lang="en-GB" sz="1200" b="0" i="0" dirty="0">
                <a:solidFill>
                  <a:schemeClr val="bg1"/>
                </a:solidFill>
                <a:effectLst/>
                <a:latin typeface="Arial" panose="020B0604020202020204" pitchFamily="34" charset="0"/>
                <a:cs typeface="Arial" panose="020B0604020202020204" pitchFamily="34" charset="0"/>
              </a:rPr>
              <a:t>Results from a variety of product vendors whose product is routinely applied to process mammography data  </a:t>
            </a:r>
            <a:endParaRPr lang="en-GB" sz="12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086023B-67BB-052D-9BFA-2F52CF0FA087}"/>
              </a:ext>
            </a:extLst>
          </p:cNvPr>
          <p:cNvSpPr txBox="1"/>
          <p:nvPr/>
        </p:nvSpPr>
        <p:spPr>
          <a:xfrm>
            <a:off x="3996077" y="428982"/>
            <a:ext cx="3894015"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BREAST SCREENING</a:t>
            </a:r>
          </a:p>
        </p:txBody>
      </p:sp>
      <p:sp>
        <p:nvSpPr>
          <p:cNvPr id="2" name="TextBox 1">
            <a:extLst>
              <a:ext uri="{FF2B5EF4-FFF2-40B4-BE49-F238E27FC236}">
                <a16:creationId xmlns:a16="http://schemas.microsoft.com/office/drawing/2014/main" id="{7E1E0DD1-50EE-7B0B-EB4E-985D16D511AF}"/>
              </a:ext>
            </a:extLst>
          </p:cNvPr>
          <p:cNvSpPr txBox="1"/>
          <p:nvPr/>
        </p:nvSpPr>
        <p:spPr>
          <a:xfrm>
            <a:off x="3996077" y="2098337"/>
            <a:ext cx="58541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50</a:t>
            </a:r>
          </a:p>
        </p:txBody>
      </p:sp>
      <p:sp>
        <p:nvSpPr>
          <p:cNvPr id="3" name="TextBox 2">
            <a:extLst>
              <a:ext uri="{FF2B5EF4-FFF2-40B4-BE49-F238E27FC236}">
                <a16:creationId xmlns:a16="http://schemas.microsoft.com/office/drawing/2014/main" id="{ECCE554C-62DF-AB76-A279-0528888C1417}"/>
              </a:ext>
            </a:extLst>
          </p:cNvPr>
          <p:cNvSpPr txBox="1"/>
          <p:nvPr/>
        </p:nvSpPr>
        <p:spPr>
          <a:xfrm>
            <a:off x="4438524" y="2190697"/>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0899012D-F3B9-F228-D050-8F982A353CA0}"/>
              </a:ext>
            </a:extLst>
          </p:cNvPr>
          <p:cNvSpPr txBox="1"/>
          <p:nvPr/>
        </p:nvSpPr>
        <p:spPr>
          <a:xfrm>
            <a:off x="6497383" y="2098337"/>
            <a:ext cx="58541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45</a:t>
            </a:r>
          </a:p>
        </p:txBody>
      </p:sp>
      <p:sp>
        <p:nvSpPr>
          <p:cNvPr id="5" name="TextBox 4">
            <a:extLst>
              <a:ext uri="{FF2B5EF4-FFF2-40B4-BE49-F238E27FC236}">
                <a16:creationId xmlns:a16="http://schemas.microsoft.com/office/drawing/2014/main" id="{210333E7-A106-42B7-ECAC-860130D9194D}"/>
              </a:ext>
            </a:extLst>
          </p:cNvPr>
          <p:cNvSpPr txBox="1"/>
          <p:nvPr/>
        </p:nvSpPr>
        <p:spPr>
          <a:xfrm>
            <a:off x="6943581" y="2190697"/>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pic>
        <p:nvPicPr>
          <p:cNvPr id="10" name="Picture 9" descr="A person brushing the teeth&#10;&#10;Description automatically generated with medium confidence">
            <a:extLst>
              <a:ext uri="{FF2B5EF4-FFF2-40B4-BE49-F238E27FC236}">
                <a16:creationId xmlns:a16="http://schemas.microsoft.com/office/drawing/2014/main" id="{B18351C4-14F4-3D46-3878-309452802C16}"/>
              </a:ext>
            </a:extLst>
          </p:cNvPr>
          <p:cNvPicPr>
            <a:picLocks noChangeAspect="1"/>
          </p:cNvPicPr>
          <p:nvPr/>
        </p:nvPicPr>
        <p:blipFill rotWithShape="1">
          <a:blip r:embed="rId3">
            <a:extLst>
              <a:ext uri="{28A0092B-C50C-407E-A947-70E740481C1C}">
                <a14:useLocalDpi xmlns:a14="http://schemas.microsoft.com/office/drawing/2010/main"/>
              </a:ext>
            </a:extLst>
          </a:blip>
          <a:srcRect l="-101645" t="-41076" b="-37005"/>
          <a:stretch/>
        </p:blipFill>
        <p:spPr>
          <a:xfrm>
            <a:off x="-6452512" y="-2123769"/>
            <a:ext cx="10220400" cy="9173497"/>
          </a:xfrm>
          <a:prstGeom prst="ellipse">
            <a:avLst/>
          </a:prstGeom>
        </p:spPr>
      </p:pic>
    </p:spTree>
    <p:extLst>
      <p:ext uri="{BB962C8B-B14F-4D97-AF65-F5344CB8AC3E}">
        <p14:creationId xmlns:p14="http://schemas.microsoft.com/office/powerpoint/2010/main" val="205355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1B19-C9EA-AE06-20A2-00543444984A}"/>
              </a:ext>
            </a:extLst>
          </p:cNvPr>
          <p:cNvSpPr>
            <a:spLocks noGrp="1"/>
          </p:cNvSpPr>
          <p:nvPr>
            <p:ph type="title"/>
          </p:nvPr>
        </p:nvSpPr>
        <p:spPr/>
        <p:txBody>
          <a:bodyPr/>
          <a:lstStyle/>
          <a:p>
            <a:r>
              <a:rPr lang="en-GB" sz="4000" dirty="0"/>
              <a:t>Heart failure pathway</a:t>
            </a:r>
          </a:p>
        </p:txBody>
      </p:sp>
    </p:spTree>
    <p:extLst>
      <p:ext uri="{BB962C8B-B14F-4D97-AF65-F5344CB8AC3E}">
        <p14:creationId xmlns:p14="http://schemas.microsoft.com/office/powerpoint/2010/main" val="395234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2A7E39-A989-CE73-A8DD-3E5DB4DEA7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8436" y="760366"/>
            <a:ext cx="6687127" cy="4503207"/>
          </a:xfrm>
          <a:prstGeom prst="roundRect">
            <a:avLst>
              <a:gd name="adj" fmla="val 3745"/>
            </a:avLst>
          </a:prstGeom>
          <a:ln>
            <a:solidFill>
              <a:schemeClr val="bg1">
                <a:lumMod val="50000"/>
              </a:schemeClr>
            </a:solidFill>
          </a:ln>
        </p:spPr>
      </p:pic>
    </p:spTree>
    <p:extLst>
      <p:ext uri="{BB962C8B-B14F-4D97-AF65-F5344CB8AC3E}">
        <p14:creationId xmlns:p14="http://schemas.microsoft.com/office/powerpoint/2010/main" val="341120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F4A47283-C6D9-1A61-4C81-23F90541702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4199" y="708822"/>
            <a:ext cx="7475601" cy="4434678"/>
          </a:xfrm>
          <a:prstGeom prst="rect">
            <a:avLst/>
          </a:prstGeom>
        </p:spPr>
      </p:pic>
    </p:spTree>
    <p:extLst>
      <p:ext uri="{BB962C8B-B14F-4D97-AF65-F5344CB8AC3E}">
        <p14:creationId xmlns:p14="http://schemas.microsoft.com/office/powerpoint/2010/main" val="306801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B9F3496-95E1-8896-7A92-263B6F0F4103}"/>
              </a:ext>
            </a:extLst>
          </p:cNvPr>
          <p:cNvSpPr txBox="1"/>
          <p:nvPr/>
        </p:nvSpPr>
        <p:spPr>
          <a:xfrm>
            <a:off x="3996077" y="3446846"/>
            <a:ext cx="58541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30</a:t>
            </a:r>
          </a:p>
        </p:txBody>
      </p:sp>
      <p:sp>
        <p:nvSpPr>
          <p:cNvPr id="12" name="TextBox 11">
            <a:extLst>
              <a:ext uri="{FF2B5EF4-FFF2-40B4-BE49-F238E27FC236}">
                <a16:creationId xmlns:a16="http://schemas.microsoft.com/office/drawing/2014/main" id="{A9FDFF66-D394-CAC0-3644-ACCFE05AAB56}"/>
              </a:ext>
            </a:extLst>
          </p:cNvPr>
          <p:cNvSpPr txBox="1"/>
          <p:nvPr/>
        </p:nvSpPr>
        <p:spPr>
          <a:xfrm>
            <a:off x="4438524" y="3539206"/>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23A9160C-8D05-A623-3B45-744DBD1A1938}"/>
              </a:ext>
            </a:extLst>
          </p:cNvPr>
          <p:cNvSpPr txBox="1"/>
          <p:nvPr/>
        </p:nvSpPr>
        <p:spPr>
          <a:xfrm>
            <a:off x="6497383" y="3446846"/>
            <a:ext cx="785793"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150</a:t>
            </a:r>
          </a:p>
        </p:txBody>
      </p:sp>
      <p:sp>
        <p:nvSpPr>
          <p:cNvPr id="14" name="TextBox 13">
            <a:extLst>
              <a:ext uri="{FF2B5EF4-FFF2-40B4-BE49-F238E27FC236}">
                <a16:creationId xmlns:a16="http://schemas.microsoft.com/office/drawing/2014/main" id="{B67CBE52-CA9A-81BA-A978-D047E4831610}"/>
              </a:ext>
            </a:extLst>
          </p:cNvPr>
          <p:cNvSpPr txBox="1"/>
          <p:nvPr/>
        </p:nvSpPr>
        <p:spPr>
          <a:xfrm>
            <a:off x="7132405" y="3539206"/>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5880CDC6-4A38-676B-AC7E-9BB8AF7E8F06}"/>
              </a:ext>
            </a:extLst>
          </p:cNvPr>
          <p:cNvSpPr txBox="1"/>
          <p:nvPr/>
        </p:nvSpPr>
        <p:spPr>
          <a:xfrm>
            <a:off x="3996078" y="2544612"/>
            <a:ext cx="2419838" cy="553998"/>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Waiting time reduced from 12 months to 2 weeks for a population of 1.2 million</a:t>
            </a:r>
          </a:p>
        </p:txBody>
      </p:sp>
      <p:sp>
        <p:nvSpPr>
          <p:cNvPr id="16" name="TextBox 15">
            <a:extLst>
              <a:ext uri="{FF2B5EF4-FFF2-40B4-BE49-F238E27FC236}">
                <a16:creationId xmlns:a16="http://schemas.microsoft.com/office/drawing/2014/main" id="{3C259C23-A329-AC7D-08D8-B7B970D464B0}"/>
              </a:ext>
            </a:extLst>
          </p:cNvPr>
          <p:cNvSpPr txBox="1"/>
          <p:nvPr/>
        </p:nvSpPr>
        <p:spPr>
          <a:xfrm>
            <a:off x="6509180" y="2544612"/>
            <a:ext cx="2419838"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Echo analysis times reduced from 25 to 2 minutes by operationalising AI tools</a:t>
            </a:r>
          </a:p>
        </p:txBody>
      </p:sp>
      <p:sp>
        <p:nvSpPr>
          <p:cNvPr id="17" name="TextBox 16">
            <a:extLst>
              <a:ext uri="{FF2B5EF4-FFF2-40B4-BE49-F238E27FC236}">
                <a16:creationId xmlns:a16="http://schemas.microsoft.com/office/drawing/2014/main" id="{F5A81512-C443-4371-7B6E-2D39192FFC03}"/>
              </a:ext>
            </a:extLst>
          </p:cNvPr>
          <p:cNvSpPr txBox="1"/>
          <p:nvPr/>
        </p:nvSpPr>
        <p:spPr>
          <a:xfrm>
            <a:off x="3996077" y="3877760"/>
            <a:ext cx="2419838"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Referrals diverted by enabling active clinical referral triage (ACRT)</a:t>
            </a:r>
          </a:p>
        </p:txBody>
      </p:sp>
      <p:sp>
        <p:nvSpPr>
          <p:cNvPr id="18" name="TextBox 17">
            <a:extLst>
              <a:ext uri="{FF2B5EF4-FFF2-40B4-BE49-F238E27FC236}">
                <a16:creationId xmlns:a16="http://schemas.microsoft.com/office/drawing/2014/main" id="{39C3C5F4-4B82-6DF5-E8A3-B23F4F23385D}"/>
              </a:ext>
            </a:extLst>
          </p:cNvPr>
          <p:cNvSpPr txBox="1"/>
          <p:nvPr/>
        </p:nvSpPr>
        <p:spPr>
          <a:xfrm>
            <a:off x="6509180" y="3877760"/>
            <a:ext cx="2419838"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Increase in diagnostic efficiency based on patients diagnosed in a 4hr clinic</a:t>
            </a:r>
          </a:p>
        </p:txBody>
      </p:sp>
      <p:sp>
        <p:nvSpPr>
          <p:cNvPr id="19" name="TextBox 18">
            <a:extLst>
              <a:ext uri="{FF2B5EF4-FFF2-40B4-BE49-F238E27FC236}">
                <a16:creationId xmlns:a16="http://schemas.microsoft.com/office/drawing/2014/main" id="{7A8809D9-0B2F-3B45-70C4-B9A05C473C3D}"/>
              </a:ext>
            </a:extLst>
          </p:cNvPr>
          <p:cNvSpPr txBox="1"/>
          <p:nvPr/>
        </p:nvSpPr>
        <p:spPr>
          <a:xfrm>
            <a:off x="3996077" y="969242"/>
            <a:ext cx="4932942" cy="830997"/>
          </a:xfrm>
          <a:prstGeom prst="rect">
            <a:avLst/>
          </a:prstGeom>
          <a:noFill/>
        </p:spPr>
        <p:txBody>
          <a:bodyPr wrap="square" rtlCol="0">
            <a:spAutoFit/>
          </a:bodyPr>
          <a:lstStyle/>
          <a:p>
            <a:r>
              <a:rPr lang="en-GB" sz="1200" b="0" i="0" dirty="0">
                <a:solidFill>
                  <a:schemeClr val="bg1"/>
                </a:solidFill>
                <a:effectLst/>
                <a:latin typeface="Arial" panose="020B0604020202020204" pitchFamily="34" charset="0"/>
                <a:cs typeface="Arial" panose="020B0604020202020204" pitchFamily="34" charset="0"/>
              </a:rPr>
              <a:t>Results from the Optimised Pathway for Early Identification of Heart Failure in the Community (OPERA) project - a collaboration between AstraZeneca UK, NHS Greater Glasgow &amp; Clyde, University of Glasgow, </a:t>
            </a:r>
            <a:r>
              <a:rPr lang="en-GB" sz="1200" b="0" i="0" dirty="0" err="1">
                <a:solidFill>
                  <a:schemeClr val="bg1"/>
                </a:solidFill>
                <a:effectLst/>
                <a:latin typeface="Arial" panose="020B0604020202020204" pitchFamily="34" charset="0"/>
                <a:cs typeface="Arial" panose="020B0604020202020204" pitchFamily="34" charset="0"/>
              </a:rPr>
              <a:t>Lenus</a:t>
            </a:r>
            <a:r>
              <a:rPr lang="en-GB" sz="1200" b="0" i="0" dirty="0">
                <a:solidFill>
                  <a:schemeClr val="bg1"/>
                </a:solidFill>
                <a:effectLst/>
                <a:latin typeface="Arial" panose="020B0604020202020204" pitchFamily="34" charset="0"/>
                <a:cs typeface="Arial" panose="020B0604020202020204" pitchFamily="34" charset="0"/>
              </a:rPr>
              <a:t> Health and West of Scotland Innovation teams</a:t>
            </a:r>
            <a:endParaRPr lang="en-GB" sz="12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086023B-67BB-052D-9BFA-2F52CF0FA087}"/>
              </a:ext>
            </a:extLst>
          </p:cNvPr>
          <p:cNvSpPr txBox="1"/>
          <p:nvPr/>
        </p:nvSpPr>
        <p:spPr>
          <a:xfrm>
            <a:off x="3996077" y="428982"/>
            <a:ext cx="1460656"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OPERA</a:t>
            </a:r>
          </a:p>
        </p:txBody>
      </p:sp>
      <p:sp>
        <p:nvSpPr>
          <p:cNvPr id="2" name="TextBox 1">
            <a:extLst>
              <a:ext uri="{FF2B5EF4-FFF2-40B4-BE49-F238E27FC236}">
                <a16:creationId xmlns:a16="http://schemas.microsoft.com/office/drawing/2014/main" id="{7E1E0DD1-50EE-7B0B-EB4E-985D16D511AF}"/>
              </a:ext>
            </a:extLst>
          </p:cNvPr>
          <p:cNvSpPr txBox="1"/>
          <p:nvPr/>
        </p:nvSpPr>
        <p:spPr>
          <a:xfrm>
            <a:off x="3996077" y="2098337"/>
            <a:ext cx="385042"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2</a:t>
            </a:r>
          </a:p>
        </p:txBody>
      </p:sp>
      <p:sp>
        <p:nvSpPr>
          <p:cNvPr id="3" name="TextBox 2">
            <a:extLst>
              <a:ext uri="{FF2B5EF4-FFF2-40B4-BE49-F238E27FC236}">
                <a16:creationId xmlns:a16="http://schemas.microsoft.com/office/drawing/2014/main" id="{ECCE554C-62DF-AB76-A279-0528888C1417}"/>
              </a:ext>
            </a:extLst>
          </p:cNvPr>
          <p:cNvSpPr txBox="1"/>
          <p:nvPr/>
        </p:nvSpPr>
        <p:spPr>
          <a:xfrm>
            <a:off x="4270123" y="2190697"/>
            <a:ext cx="764953"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weeks</a:t>
            </a:r>
          </a:p>
        </p:txBody>
      </p:sp>
      <p:sp>
        <p:nvSpPr>
          <p:cNvPr id="4" name="TextBox 3">
            <a:extLst>
              <a:ext uri="{FF2B5EF4-FFF2-40B4-BE49-F238E27FC236}">
                <a16:creationId xmlns:a16="http://schemas.microsoft.com/office/drawing/2014/main" id="{0899012D-F3B9-F228-D050-8F982A353CA0}"/>
              </a:ext>
            </a:extLst>
          </p:cNvPr>
          <p:cNvSpPr txBox="1"/>
          <p:nvPr/>
        </p:nvSpPr>
        <p:spPr>
          <a:xfrm>
            <a:off x="6497383" y="2098337"/>
            <a:ext cx="385042"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2</a:t>
            </a:r>
          </a:p>
        </p:txBody>
      </p:sp>
      <p:sp>
        <p:nvSpPr>
          <p:cNvPr id="5" name="TextBox 4">
            <a:extLst>
              <a:ext uri="{FF2B5EF4-FFF2-40B4-BE49-F238E27FC236}">
                <a16:creationId xmlns:a16="http://schemas.microsoft.com/office/drawing/2014/main" id="{210333E7-A106-42B7-ECAC-860130D9194D}"/>
              </a:ext>
            </a:extLst>
          </p:cNvPr>
          <p:cNvSpPr txBox="1"/>
          <p:nvPr/>
        </p:nvSpPr>
        <p:spPr>
          <a:xfrm>
            <a:off x="6760302" y="2190697"/>
            <a:ext cx="902811"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minutes</a:t>
            </a:r>
          </a:p>
        </p:txBody>
      </p:sp>
      <p:pic>
        <p:nvPicPr>
          <p:cNvPr id="9" name="Picture 8" descr="A picture containing shape&#10;&#10;Description automatically generated">
            <a:extLst>
              <a:ext uri="{FF2B5EF4-FFF2-40B4-BE49-F238E27FC236}">
                <a16:creationId xmlns:a16="http://schemas.microsoft.com/office/drawing/2014/main" id="{31733360-D274-9ECB-2A40-09549281138F}"/>
              </a:ext>
            </a:extLst>
          </p:cNvPr>
          <p:cNvPicPr>
            <a:picLocks noChangeAspect="1"/>
          </p:cNvPicPr>
          <p:nvPr/>
        </p:nvPicPr>
        <p:blipFill rotWithShape="1">
          <a:blip r:embed="rId3">
            <a:extLst>
              <a:ext uri="{28A0092B-C50C-407E-A947-70E740481C1C}">
                <a14:useLocalDpi xmlns:a14="http://schemas.microsoft.com/office/drawing/2010/main"/>
              </a:ext>
            </a:extLst>
          </a:blip>
          <a:srcRect t="-17471" b="-19232"/>
          <a:stretch/>
        </p:blipFill>
        <p:spPr>
          <a:xfrm>
            <a:off x="-899653" y="-914399"/>
            <a:ext cx="4672629" cy="7049728"/>
          </a:xfrm>
          <a:prstGeom prst="ellipse">
            <a:avLst/>
          </a:prstGeom>
        </p:spPr>
      </p:pic>
    </p:spTree>
    <p:extLst>
      <p:ext uri="{BB962C8B-B14F-4D97-AF65-F5344CB8AC3E}">
        <p14:creationId xmlns:p14="http://schemas.microsoft.com/office/powerpoint/2010/main" val="338207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1B19-C9EA-AE06-20A2-00543444984A}"/>
              </a:ext>
            </a:extLst>
          </p:cNvPr>
          <p:cNvSpPr>
            <a:spLocks noGrp="1"/>
          </p:cNvSpPr>
          <p:nvPr>
            <p:ph type="title"/>
          </p:nvPr>
        </p:nvSpPr>
        <p:spPr/>
        <p:txBody>
          <a:bodyPr/>
          <a:lstStyle/>
          <a:p>
            <a:r>
              <a:rPr lang="en-GB" sz="4000" dirty="0"/>
              <a:t>Prostate histopathology</a:t>
            </a:r>
          </a:p>
        </p:txBody>
      </p:sp>
    </p:spTree>
    <p:extLst>
      <p:ext uri="{BB962C8B-B14F-4D97-AF65-F5344CB8AC3E}">
        <p14:creationId xmlns:p14="http://schemas.microsoft.com/office/powerpoint/2010/main" val="129313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orking on a computer&#10;&#10;Description automatically generated with medium confidence">
            <a:extLst>
              <a:ext uri="{FF2B5EF4-FFF2-40B4-BE49-F238E27FC236}">
                <a16:creationId xmlns:a16="http://schemas.microsoft.com/office/drawing/2014/main" id="{FFEDB68C-217B-A74C-9B42-EE566748FB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66"/>
            <a:ext cx="9147324" cy="5141633"/>
          </a:xfrm>
          <a:prstGeom prst="rect">
            <a:avLst/>
          </a:prstGeom>
        </p:spPr>
      </p:pic>
    </p:spTree>
    <p:extLst>
      <p:ext uri="{BB962C8B-B14F-4D97-AF65-F5344CB8AC3E}">
        <p14:creationId xmlns:p14="http://schemas.microsoft.com/office/powerpoint/2010/main" val="99154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674B7D-A288-743D-E0B2-F52A51646BC0}"/>
              </a:ext>
            </a:extLst>
          </p:cNvPr>
          <p:cNvSpPr/>
          <p:nvPr/>
        </p:nvSpPr>
        <p:spPr>
          <a:xfrm>
            <a:off x="194092" y="2736526"/>
            <a:ext cx="2017748" cy="2261399"/>
          </a:xfrm>
          <a:prstGeom prst="rect">
            <a:avLst/>
          </a:prstGeom>
          <a:noFill/>
          <a:ln w="19050">
            <a:solidFill>
              <a:srgbClr val="092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Rectangle 3">
            <a:extLst>
              <a:ext uri="{FF2B5EF4-FFF2-40B4-BE49-F238E27FC236}">
                <a16:creationId xmlns:a16="http://schemas.microsoft.com/office/drawing/2014/main" id="{E0151753-46C9-F2A4-840B-6E17D8A0C2C1}"/>
              </a:ext>
            </a:extLst>
          </p:cNvPr>
          <p:cNvSpPr/>
          <p:nvPr/>
        </p:nvSpPr>
        <p:spPr>
          <a:xfrm>
            <a:off x="191938" y="4610298"/>
            <a:ext cx="2017748" cy="387626"/>
          </a:xfrm>
          <a:prstGeom prst="rect">
            <a:avLst/>
          </a:prstGeom>
          <a:solidFill>
            <a:srgbClr val="1F335D"/>
          </a:solidFill>
          <a:ln w="19050">
            <a:solidFill>
              <a:srgbClr val="1F3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Arial" panose="020B0604020202020204" pitchFamily="34" charset="0"/>
                <a:cs typeface="Arial" panose="020B0604020202020204" pitchFamily="34" charset="0"/>
              </a:rPr>
              <a:t>Measure</a:t>
            </a:r>
          </a:p>
        </p:txBody>
      </p:sp>
      <p:sp>
        <p:nvSpPr>
          <p:cNvPr id="5" name="Rectangle 4">
            <a:extLst>
              <a:ext uri="{FF2B5EF4-FFF2-40B4-BE49-F238E27FC236}">
                <a16:creationId xmlns:a16="http://schemas.microsoft.com/office/drawing/2014/main" id="{BC571B69-FBDE-9FF6-603E-1ACBF0E0F3E4}"/>
              </a:ext>
            </a:extLst>
          </p:cNvPr>
          <p:cNvSpPr/>
          <p:nvPr/>
        </p:nvSpPr>
        <p:spPr>
          <a:xfrm>
            <a:off x="6929622" y="145576"/>
            <a:ext cx="2019902" cy="2261399"/>
          </a:xfrm>
          <a:prstGeom prst="rect">
            <a:avLst/>
          </a:prstGeom>
          <a:noFill/>
          <a:ln w="19050">
            <a:solidFill>
              <a:srgbClr val="092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Rectangle 5">
            <a:extLst>
              <a:ext uri="{FF2B5EF4-FFF2-40B4-BE49-F238E27FC236}">
                <a16:creationId xmlns:a16="http://schemas.microsoft.com/office/drawing/2014/main" id="{9E5A1918-FB90-3088-9906-AF88E116481D}"/>
              </a:ext>
            </a:extLst>
          </p:cNvPr>
          <p:cNvSpPr/>
          <p:nvPr/>
        </p:nvSpPr>
        <p:spPr>
          <a:xfrm>
            <a:off x="6927468" y="2019348"/>
            <a:ext cx="2019902" cy="387626"/>
          </a:xfrm>
          <a:prstGeom prst="rect">
            <a:avLst/>
          </a:prstGeom>
          <a:solidFill>
            <a:srgbClr val="1F335D"/>
          </a:solidFill>
          <a:ln w="19050">
            <a:solidFill>
              <a:srgbClr val="1F3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Arial" panose="020B0604020202020204" pitchFamily="34" charset="0"/>
                <a:cs typeface="Arial" panose="020B0604020202020204" pitchFamily="34" charset="0"/>
              </a:rPr>
              <a:t>Select slides</a:t>
            </a:r>
          </a:p>
        </p:txBody>
      </p:sp>
      <p:sp>
        <p:nvSpPr>
          <p:cNvPr id="7" name="Rectangle 6">
            <a:extLst>
              <a:ext uri="{FF2B5EF4-FFF2-40B4-BE49-F238E27FC236}">
                <a16:creationId xmlns:a16="http://schemas.microsoft.com/office/drawing/2014/main" id="{BC3E7152-7346-3B7F-DF83-A0F487965AE2}"/>
              </a:ext>
            </a:extLst>
          </p:cNvPr>
          <p:cNvSpPr/>
          <p:nvPr/>
        </p:nvSpPr>
        <p:spPr>
          <a:xfrm>
            <a:off x="2439013" y="145576"/>
            <a:ext cx="4264130" cy="2261399"/>
          </a:xfrm>
          <a:prstGeom prst="rect">
            <a:avLst/>
          </a:prstGeom>
          <a:noFill/>
          <a:ln w="19050">
            <a:solidFill>
              <a:srgbClr val="092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7">
            <a:extLst>
              <a:ext uri="{FF2B5EF4-FFF2-40B4-BE49-F238E27FC236}">
                <a16:creationId xmlns:a16="http://schemas.microsoft.com/office/drawing/2014/main" id="{3DB066E4-763B-1BBA-CF31-238830FBCB5A}"/>
              </a:ext>
            </a:extLst>
          </p:cNvPr>
          <p:cNvSpPr/>
          <p:nvPr/>
        </p:nvSpPr>
        <p:spPr>
          <a:xfrm>
            <a:off x="2436859" y="2019348"/>
            <a:ext cx="4264127" cy="387626"/>
          </a:xfrm>
          <a:prstGeom prst="rect">
            <a:avLst/>
          </a:prstGeom>
          <a:solidFill>
            <a:srgbClr val="1F335D"/>
          </a:solidFill>
          <a:ln w="19050">
            <a:solidFill>
              <a:srgbClr val="1F3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Arial" panose="020B0604020202020204" pitchFamily="34" charset="0"/>
                <a:cs typeface="Arial" panose="020B0604020202020204" pitchFamily="34" charset="0"/>
              </a:rPr>
              <a:t>Detect and assess disease features</a:t>
            </a:r>
          </a:p>
        </p:txBody>
      </p:sp>
      <p:pic>
        <p:nvPicPr>
          <p:cNvPr id="10" name="Picture 9">
            <a:extLst>
              <a:ext uri="{FF2B5EF4-FFF2-40B4-BE49-F238E27FC236}">
                <a16:creationId xmlns:a16="http://schemas.microsoft.com/office/drawing/2014/main" id="{5F13BA4D-9231-E0B2-1427-41819143D07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0963" y="393571"/>
            <a:ext cx="852293" cy="665841"/>
          </a:xfrm>
          <a:prstGeom prst="rect">
            <a:avLst/>
          </a:prstGeom>
          <a:ln>
            <a:noFill/>
          </a:ln>
        </p:spPr>
      </p:pic>
      <p:pic>
        <p:nvPicPr>
          <p:cNvPr id="11" name="Picture 10">
            <a:extLst>
              <a:ext uri="{FF2B5EF4-FFF2-40B4-BE49-F238E27FC236}">
                <a16:creationId xmlns:a16="http://schemas.microsoft.com/office/drawing/2014/main" id="{1CB8BCEC-FC1E-C84D-E2C8-7BF69191348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24717" y="393571"/>
            <a:ext cx="852293" cy="665841"/>
          </a:xfrm>
          <a:prstGeom prst="rect">
            <a:avLst/>
          </a:prstGeom>
          <a:ln>
            <a:noFill/>
          </a:ln>
        </p:spPr>
      </p:pic>
      <p:pic>
        <p:nvPicPr>
          <p:cNvPr id="12" name="Picture 11">
            <a:extLst>
              <a:ext uri="{FF2B5EF4-FFF2-40B4-BE49-F238E27FC236}">
                <a16:creationId xmlns:a16="http://schemas.microsoft.com/office/drawing/2014/main" id="{70BB750D-E06A-1904-7D09-F5A83D83859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5400000">
            <a:off x="404189" y="1060775"/>
            <a:ext cx="665841" cy="852293"/>
          </a:xfrm>
          <a:prstGeom prst="rect">
            <a:avLst/>
          </a:prstGeom>
          <a:ln>
            <a:noFill/>
          </a:ln>
        </p:spPr>
      </p:pic>
      <p:pic>
        <p:nvPicPr>
          <p:cNvPr id="13" name="Picture 2" descr="A picture containing map, text&#10;&#10;Description generated with very high confidence">
            <a:extLst>
              <a:ext uri="{FF2B5EF4-FFF2-40B4-BE49-F238E27FC236}">
                <a16:creationId xmlns:a16="http://schemas.microsoft.com/office/drawing/2014/main" id="{540CF1CB-8E58-A13F-08B2-25CB16A03C4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224717" y="1154000"/>
            <a:ext cx="852293" cy="665841"/>
          </a:xfrm>
          <a:prstGeom prst="rect">
            <a:avLst/>
          </a:prstGeom>
          <a:ln>
            <a:noFill/>
          </a:ln>
        </p:spPr>
      </p:pic>
      <p:pic>
        <p:nvPicPr>
          <p:cNvPr id="14" name="Picture 13">
            <a:extLst>
              <a:ext uri="{FF2B5EF4-FFF2-40B4-BE49-F238E27FC236}">
                <a16:creationId xmlns:a16="http://schemas.microsoft.com/office/drawing/2014/main" id="{BAD29808-81DE-0BC2-4217-BB0ED2DF351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731985" y="384301"/>
            <a:ext cx="2203053" cy="1433535"/>
          </a:xfrm>
          <a:prstGeom prst="rect">
            <a:avLst/>
          </a:prstGeom>
        </p:spPr>
      </p:pic>
      <p:grpSp>
        <p:nvGrpSpPr>
          <p:cNvPr id="15" name="Group 14">
            <a:extLst>
              <a:ext uri="{FF2B5EF4-FFF2-40B4-BE49-F238E27FC236}">
                <a16:creationId xmlns:a16="http://schemas.microsoft.com/office/drawing/2014/main" id="{85DEF84E-44FE-5859-6A17-B7A020F4796B}"/>
              </a:ext>
            </a:extLst>
          </p:cNvPr>
          <p:cNvGrpSpPr/>
          <p:nvPr/>
        </p:nvGrpSpPr>
        <p:grpSpPr>
          <a:xfrm>
            <a:off x="5443263" y="400910"/>
            <a:ext cx="292984" cy="1417850"/>
            <a:chOff x="8729588" y="534546"/>
            <a:chExt cx="904693" cy="4378123"/>
          </a:xfrm>
        </p:grpSpPr>
        <p:pic>
          <p:nvPicPr>
            <p:cNvPr id="16" name="Picture 15">
              <a:extLst>
                <a:ext uri="{FF2B5EF4-FFF2-40B4-BE49-F238E27FC236}">
                  <a16:creationId xmlns:a16="http://schemas.microsoft.com/office/drawing/2014/main" id="{30BB198C-CCA1-5741-814A-75A2538BCF8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rot="16200000">
              <a:off x="8742422" y="4052779"/>
              <a:ext cx="856476" cy="863303"/>
            </a:xfrm>
            <a:prstGeom prst="rect">
              <a:avLst/>
            </a:prstGeom>
          </p:spPr>
        </p:pic>
        <p:pic>
          <p:nvPicPr>
            <p:cNvPr id="17" name="Picture 16">
              <a:extLst>
                <a:ext uri="{FF2B5EF4-FFF2-40B4-BE49-F238E27FC236}">
                  <a16:creationId xmlns:a16="http://schemas.microsoft.com/office/drawing/2014/main" id="{49786318-11B4-2194-36A4-C4680A4F9CB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rot="16200000">
              <a:off x="8741320" y="2294530"/>
              <a:ext cx="856476" cy="867428"/>
            </a:xfrm>
            <a:prstGeom prst="rect">
              <a:avLst/>
            </a:prstGeom>
          </p:spPr>
        </p:pic>
        <p:pic>
          <p:nvPicPr>
            <p:cNvPr id="18" name="Picture 17">
              <a:extLst>
                <a:ext uri="{FF2B5EF4-FFF2-40B4-BE49-F238E27FC236}">
                  <a16:creationId xmlns:a16="http://schemas.microsoft.com/office/drawing/2014/main" id="{A2B5B932-48C7-BDC1-7A5B-7FA52C2DB3D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rot="16200000">
              <a:off x="8734283" y="3181733"/>
              <a:ext cx="864750" cy="855299"/>
            </a:xfrm>
            <a:prstGeom prst="rect">
              <a:avLst/>
            </a:prstGeom>
          </p:spPr>
        </p:pic>
        <p:pic>
          <p:nvPicPr>
            <p:cNvPr id="19" name="Picture 18">
              <a:extLst>
                <a:ext uri="{FF2B5EF4-FFF2-40B4-BE49-F238E27FC236}">
                  <a16:creationId xmlns:a16="http://schemas.microsoft.com/office/drawing/2014/main" id="{5FE86469-18D1-1E04-4E9B-9E2D464F930F}"/>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rot="16200000">
              <a:off x="8752689" y="1403587"/>
              <a:ext cx="864748" cy="898437"/>
            </a:xfrm>
            <a:prstGeom prst="rect">
              <a:avLst/>
            </a:prstGeom>
          </p:spPr>
        </p:pic>
        <p:pic>
          <p:nvPicPr>
            <p:cNvPr id="20" name="Picture 19">
              <a:extLst>
                <a:ext uri="{FF2B5EF4-FFF2-40B4-BE49-F238E27FC236}">
                  <a16:creationId xmlns:a16="http://schemas.microsoft.com/office/drawing/2014/main" id="{C5B99D62-192D-78AF-5B0F-2D9C7463327F}"/>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rot="16200000">
              <a:off x="8721709" y="542425"/>
              <a:ext cx="871059" cy="855302"/>
            </a:xfrm>
            <a:prstGeom prst="rect">
              <a:avLst/>
            </a:prstGeom>
          </p:spPr>
        </p:pic>
      </p:grpSp>
      <p:sp>
        <p:nvSpPr>
          <p:cNvPr id="21" name="Rectangle 20">
            <a:extLst>
              <a:ext uri="{FF2B5EF4-FFF2-40B4-BE49-F238E27FC236}">
                <a16:creationId xmlns:a16="http://schemas.microsoft.com/office/drawing/2014/main" id="{5BBFE668-E586-A91E-5B61-B5374F93D241}"/>
              </a:ext>
            </a:extLst>
          </p:cNvPr>
          <p:cNvSpPr/>
          <p:nvPr/>
        </p:nvSpPr>
        <p:spPr>
          <a:xfrm>
            <a:off x="5835650" y="472714"/>
            <a:ext cx="450508" cy="146942"/>
          </a:xfrm>
          <a:prstGeom prst="rect">
            <a:avLst/>
          </a:prstGeom>
          <a:solidFill>
            <a:srgbClr val="1F335D"/>
          </a:solidFill>
          <a:ln>
            <a:solidFill>
              <a:srgbClr val="1F335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00" b="1" dirty="0">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B98A565-33FE-EB9F-E3E8-612E24691839}"/>
              </a:ext>
            </a:extLst>
          </p:cNvPr>
          <p:cNvSpPr/>
          <p:nvPr/>
        </p:nvSpPr>
        <p:spPr>
          <a:xfrm>
            <a:off x="5835650" y="1606604"/>
            <a:ext cx="101696" cy="146942"/>
          </a:xfrm>
          <a:prstGeom prst="rect">
            <a:avLst/>
          </a:prstGeom>
          <a:solidFill>
            <a:srgbClr val="1F335D"/>
          </a:solidFill>
          <a:ln>
            <a:solidFill>
              <a:srgbClr val="1F335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00" b="1" dirty="0">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2AAA10DD-55CE-53D7-83C8-726C4C834F26}"/>
              </a:ext>
            </a:extLst>
          </p:cNvPr>
          <p:cNvSpPr/>
          <p:nvPr/>
        </p:nvSpPr>
        <p:spPr>
          <a:xfrm>
            <a:off x="5835650" y="758627"/>
            <a:ext cx="290959" cy="146942"/>
          </a:xfrm>
          <a:prstGeom prst="rect">
            <a:avLst/>
          </a:prstGeom>
          <a:solidFill>
            <a:srgbClr val="1F335D"/>
          </a:solidFill>
          <a:ln>
            <a:solidFill>
              <a:srgbClr val="1F335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00" b="1"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B6F3EDD7-BDA6-CC73-8A8C-F8F560AD43AB}"/>
              </a:ext>
            </a:extLst>
          </p:cNvPr>
          <p:cNvSpPr/>
          <p:nvPr/>
        </p:nvSpPr>
        <p:spPr>
          <a:xfrm>
            <a:off x="5835650" y="1027597"/>
            <a:ext cx="280916" cy="146942"/>
          </a:xfrm>
          <a:prstGeom prst="rect">
            <a:avLst/>
          </a:prstGeom>
          <a:solidFill>
            <a:srgbClr val="1F335D"/>
          </a:solidFill>
          <a:ln>
            <a:solidFill>
              <a:srgbClr val="1F335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00" b="1" dirty="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A2E50E39-9C1E-6AC2-35AF-BB43D8B8253F}"/>
              </a:ext>
            </a:extLst>
          </p:cNvPr>
          <p:cNvSpPr/>
          <p:nvPr/>
        </p:nvSpPr>
        <p:spPr>
          <a:xfrm>
            <a:off x="5835650" y="1323220"/>
            <a:ext cx="202201" cy="146942"/>
          </a:xfrm>
          <a:prstGeom prst="rect">
            <a:avLst/>
          </a:prstGeom>
          <a:solidFill>
            <a:srgbClr val="1F335D"/>
          </a:solidFill>
          <a:ln>
            <a:solidFill>
              <a:srgbClr val="1F335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00" b="1" dirty="0">
              <a:solidFill>
                <a:schemeClr val="bg1"/>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70EB991B-5AC0-3A37-EAE6-F345848560B7}"/>
              </a:ext>
            </a:extLst>
          </p:cNvPr>
          <p:cNvCxnSpPr/>
          <p:nvPr/>
        </p:nvCxnSpPr>
        <p:spPr>
          <a:xfrm>
            <a:off x="5830930" y="400910"/>
            <a:ext cx="0" cy="1416926"/>
          </a:xfrm>
          <a:prstGeom prst="line">
            <a:avLst/>
          </a:prstGeom>
          <a:ln w="12700">
            <a:solidFill>
              <a:srgbClr val="1F335D"/>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6295CE1-0040-A88D-BF57-0999A2951D7C}"/>
              </a:ext>
            </a:extLst>
          </p:cNvPr>
          <p:cNvCxnSpPr/>
          <p:nvPr/>
        </p:nvCxnSpPr>
        <p:spPr>
          <a:xfrm flipV="1">
            <a:off x="4606445" y="541090"/>
            <a:ext cx="786468" cy="78566"/>
          </a:xfrm>
          <a:prstGeom prst="straightConnector1">
            <a:avLst/>
          </a:prstGeom>
          <a:ln w="38100">
            <a:solidFill>
              <a:srgbClr val="1F335D"/>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F361699-27ED-1123-32C6-3DE96C698ADB}"/>
              </a:ext>
            </a:extLst>
          </p:cNvPr>
          <p:cNvCxnSpPr>
            <a:cxnSpLocks/>
          </p:cNvCxnSpPr>
          <p:nvPr/>
        </p:nvCxnSpPr>
        <p:spPr>
          <a:xfrm>
            <a:off x="4455444" y="714034"/>
            <a:ext cx="937469" cy="141644"/>
          </a:xfrm>
          <a:prstGeom prst="straightConnector1">
            <a:avLst/>
          </a:prstGeom>
          <a:ln w="38100">
            <a:solidFill>
              <a:srgbClr val="1F335D"/>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4AC53A5-875E-8D87-EC55-B89C2E70ED9C}"/>
              </a:ext>
            </a:extLst>
          </p:cNvPr>
          <p:cNvCxnSpPr>
            <a:cxnSpLocks/>
          </p:cNvCxnSpPr>
          <p:nvPr/>
        </p:nvCxnSpPr>
        <p:spPr>
          <a:xfrm flipV="1">
            <a:off x="4518361" y="1107347"/>
            <a:ext cx="874552" cy="135193"/>
          </a:xfrm>
          <a:prstGeom prst="straightConnector1">
            <a:avLst/>
          </a:prstGeom>
          <a:ln w="38100">
            <a:solidFill>
              <a:srgbClr val="1F335D"/>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A3BF4A3-F9FE-9094-4761-AF9FDBAAD316}"/>
              </a:ext>
            </a:extLst>
          </p:cNvPr>
          <p:cNvCxnSpPr>
            <a:cxnSpLocks/>
          </p:cNvCxnSpPr>
          <p:nvPr/>
        </p:nvCxnSpPr>
        <p:spPr>
          <a:xfrm>
            <a:off x="4606445" y="1256667"/>
            <a:ext cx="786468" cy="140100"/>
          </a:xfrm>
          <a:prstGeom prst="straightConnector1">
            <a:avLst/>
          </a:prstGeom>
          <a:ln w="38100">
            <a:solidFill>
              <a:srgbClr val="1F335D"/>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6BF7CC6-0801-C2FE-7383-B564E8654007}"/>
              </a:ext>
            </a:extLst>
          </p:cNvPr>
          <p:cNvCxnSpPr>
            <a:cxnSpLocks/>
          </p:cNvCxnSpPr>
          <p:nvPr/>
        </p:nvCxnSpPr>
        <p:spPr>
          <a:xfrm flipV="1">
            <a:off x="4700821" y="1679896"/>
            <a:ext cx="692092" cy="73819"/>
          </a:xfrm>
          <a:prstGeom prst="straightConnector1">
            <a:avLst/>
          </a:prstGeom>
          <a:ln w="38100">
            <a:solidFill>
              <a:srgbClr val="1F335D"/>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D23B1F7C-3951-2CC5-05F7-DA6CF07D0B59}"/>
              </a:ext>
            </a:extLst>
          </p:cNvPr>
          <p:cNvPicPr>
            <a:picLocks noChangeAspect="1"/>
          </p:cNvPicPr>
          <p:nvPr/>
        </p:nvPicPr>
        <p:blipFill>
          <a:blip r:embed="rId13"/>
          <a:stretch>
            <a:fillRect/>
          </a:stretch>
        </p:blipFill>
        <p:spPr>
          <a:xfrm>
            <a:off x="7146042" y="382445"/>
            <a:ext cx="1515362" cy="1433535"/>
          </a:xfrm>
          <a:prstGeom prst="rect">
            <a:avLst/>
          </a:prstGeom>
          <a:solidFill>
            <a:schemeClr val="bg1"/>
          </a:solidFill>
        </p:spPr>
      </p:pic>
      <p:pic>
        <p:nvPicPr>
          <p:cNvPr id="33" name="Picture 32" descr="A picture containing flying, kite&#10;&#10;Description automatically generated">
            <a:extLst>
              <a:ext uri="{FF2B5EF4-FFF2-40B4-BE49-F238E27FC236}">
                <a16:creationId xmlns:a16="http://schemas.microsoft.com/office/drawing/2014/main" id="{A1328361-3B01-F804-92E5-B1FE667018A7}"/>
              </a:ext>
            </a:extLst>
          </p:cNvPr>
          <p:cNvPicPr>
            <a:picLocks noChangeAspect="1"/>
          </p:cNvPicPr>
          <p:nvPr/>
        </p:nvPicPr>
        <p:blipFill>
          <a:blip r:embed="rId14"/>
          <a:stretch>
            <a:fillRect/>
          </a:stretch>
        </p:blipFill>
        <p:spPr>
          <a:xfrm>
            <a:off x="445638" y="3219232"/>
            <a:ext cx="1365952" cy="1212456"/>
          </a:xfrm>
          <a:prstGeom prst="rect">
            <a:avLst/>
          </a:prstGeom>
        </p:spPr>
      </p:pic>
      <p:sp>
        <p:nvSpPr>
          <p:cNvPr id="34" name="Left Brace 33">
            <a:extLst>
              <a:ext uri="{FF2B5EF4-FFF2-40B4-BE49-F238E27FC236}">
                <a16:creationId xmlns:a16="http://schemas.microsoft.com/office/drawing/2014/main" id="{6D55E0CE-E76C-831E-7E0F-F69F63B0EF28}"/>
              </a:ext>
            </a:extLst>
          </p:cNvPr>
          <p:cNvSpPr/>
          <p:nvPr/>
        </p:nvSpPr>
        <p:spPr>
          <a:xfrm rot="13868986">
            <a:off x="1466706" y="3313619"/>
            <a:ext cx="195529" cy="986624"/>
          </a:xfrm>
          <a:prstGeom prst="leftBrace">
            <a:avLst/>
          </a:prstGeom>
          <a:noFill/>
          <a:ln w="19050">
            <a:solidFill>
              <a:srgbClr val="1F335D"/>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350"/>
          </a:p>
        </p:txBody>
      </p:sp>
      <p:sp>
        <p:nvSpPr>
          <p:cNvPr id="35" name="Left Brace 34">
            <a:extLst>
              <a:ext uri="{FF2B5EF4-FFF2-40B4-BE49-F238E27FC236}">
                <a16:creationId xmlns:a16="http://schemas.microsoft.com/office/drawing/2014/main" id="{E86C2368-679C-5483-1C26-CF111EAF6CC8}"/>
              </a:ext>
            </a:extLst>
          </p:cNvPr>
          <p:cNvSpPr/>
          <p:nvPr/>
        </p:nvSpPr>
        <p:spPr>
          <a:xfrm rot="3055697">
            <a:off x="825217" y="2715497"/>
            <a:ext cx="246452" cy="1747781"/>
          </a:xfrm>
          <a:prstGeom prst="leftBrace">
            <a:avLst/>
          </a:prstGeom>
          <a:noFill/>
          <a:ln w="19050">
            <a:solidFill>
              <a:srgbClr val="1F335D"/>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350"/>
          </a:p>
        </p:txBody>
      </p:sp>
      <p:sp>
        <p:nvSpPr>
          <p:cNvPr id="36" name="TextBox 10">
            <a:extLst>
              <a:ext uri="{FF2B5EF4-FFF2-40B4-BE49-F238E27FC236}">
                <a16:creationId xmlns:a16="http://schemas.microsoft.com/office/drawing/2014/main" id="{D399F689-9236-A2B0-6BD3-FC7F09B51D85}"/>
              </a:ext>
            </a:extLst>
          </p:cNvPr>
          <p:cNvSpPr txBox="1"/>
          <p:nvPr/>
        </p:nvSpPr>
        <p:spPr>
          <a:xfrm>
            <a:off x="3622744" y="3473971"/>
            <a:ext cx="93746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solidFill>
                  <a:srgbClr val="1F335D"/>
                </a:solidFill>
                <a:latin typeface="Arial" panose="020B0604020202020204" pitchFamily="34" charset="0"/>
                <a:cs typeface="Arial" panose="020B0604020202020204" pitchFamily="34" charset="0"/>
              </a:rPr>
              <a:t>Gleason 4</a:t>
            </a:r>
          </a:p>
        </p:txBody>
      </p:sp>
      <p:pic>
        <p:nvPicPr>
          <p:cNvPr id="37" name="Picture 36" descr="A picture containing flying, kite&#10;&#10;Description automatically generated">
            <a:extLst>
              <a:ext uri="{FF2B5EF4-FFF2-40B4-BE49-F238E27FC236}">
                <a16:creationId xmlns:a16="http://schemas.microsoft.com/office/drawing/2014/main" id="{35C7EE03-83E1-7903-ABA7-A5038AE5B2E2}"/>
              </a:ext>
            </a:extLst>
          </p:cNvPr>
          <p:cNvPicPr>
            <a:picLocks noChangeAspect="1"/>
          </p:cNvPicPr>
          <p:nvPr/>
        </p:nvPicPr>
        <p:blipFill>
          <a:blip r:embed="rId14"/>
          <a:stretch>
            <a:fillRect/>
          </a:stretch>
        </p:blipFill>
        <p:spPr>
          <a:xfrm>
            <a:off x="2510268" y="3219232"/>
            <a:ext cx="1365952" cy="1212456"/>
          </a:xfrm>
          <a:prstGeom prst="rect">
            <a:avLst/>
          </a:prstGeom>
        </p:spPr>
      </p:pic>
      <p:sp>
        <p:nvSpPr>
          <p:cNvPr id="38" name="TextBox 10">
            <a:extLst>
              <a:ext uri="{FF2B5EF4-FFF2-40B4-BE49-F238E27FC236}">
                <a16:creationId xmlns:a16="http://schemas.microsoft.com/office/drawing/2014/main" id="{57372900-1573-BCB1-7B63-ADC2B09361A6}"/>
              </a:ext>
            </a:extLst>
          </p:cNvPr>
          <p:cNvSpPr txBox="1"/>
          <p:nvPr/>
        </p:nvSpPr>
        <p:spPr>
          <a:xfrm>
            <a:off x="3317617" y="3750893"/>
            <a:ext cx="93746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solidFill>
                  <a:srgbClr val="1F335D"/>
                </a:solidFill>
                <a:latin typeface="Arial" panose="020B0604020202020204" pitchFamily="34" charset="0"/>
                <a:cs typeface="Arial" panose="020B0604020202020204" pitchFamily="34" charset="0"/>
              </a:rPr>
              <a:t>Gleason 3</a:t>
            </a:r>
          </a:p>
        </p:txBody>
      </p:sp>
      <p:sp>
        <p:nvSpPr>
          <p:cNvPr id="39" name="TextBox 10">
            <a:extLst>
              <a:ext uri="{FF2B5EF4-FFF2-40B4-BE49-F238E27FC236}">
                <a16:creationId xmlns:a16="http://schemas.microsoft.com/office/drawing/2014/main" id="{4E517856-E18F-78F8-AB49-26A540F4B40F}"/>
              </a:ext>
            </a:extLst>
          </p:cNvPr>
          <p:cNvSpPr txBox="1"/>
          <p:nvPr/>
        </p:nvSpPr>
        <p:spPr>
          <a:xfrm rot="19233251">
            <a:off x="-38022" y="3280091"/>
            <a:ext cx="1690901"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a:solidFill>
                  <a:srgbClr val="1F335D"/>
                </a:solidFill>
                <a:latin typeface="Arial" panose="020B0604020202020204" pitchFamily="34" charset="0"/>
                <a:cs typeface="Arial" panose="020B0604020202020204" pitchFamily="34" charset="0"/>
              </a:rPr>
              <a:t>Tissue</a:t>
            </a:r>
            <a:r>
              <a:rPr lang="en-US" sz="900" dirty="0">
                <a:solidFill>
                  <a:srgbClr val="1F335D"/>
                </a:solidFill>
                <a:latin typeface="Arial" panose="020B0604020202020204" pitchFamily="34" charset="0"/>
                <a:cs typeface="Arial" panose="020B0604020202020204" pitchFamily="34" charset="0"/>
              </a:rPr>
              <a:t> length</a:t>
            </a:r>
          </a:p>
        </p:txBody>
      </p:sp>
      <p:sp>
        <p:nvSpPr>
          <p:cNvPr id="40" name="TextBox 10">
            <a:extLst>
              <a:ext uri="{FF2B5EF4-FFF2-40B4-BE49-F238E27FC236}">
                <a16:creationId xmlns:a16="http://schemas.microsoft.com/office/drawing/2014/main" id="{C4B2E0BD-4002-A2CC-AF3F-41C0EEC96819}"/>
              </a:ext>
            </a:extLst>
          </p:cNvPr>
          <p:cNvSpPr txBox="1"/>
          <p:nvPr/>
        </p:nvSpPr>
        <p:spPr>
          <a:xfrm rot="19263022">
            <a:off x="1119902" y="3858737"/>
            <a:ext cx="1190072"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err="1">
                <a:solidFill>
                  <a:srgbClr val="1F335D"/>
                </a:solidFill>
                <a:latin typeface="Arial" panose="020B0604020202020204" pitchFamily="34" charset="0"/>
                <a:cs typeface="Arial" panose="020B0604020202020204" pitchFamily="34" charset="0"/>
              </a:rPr>
              <a:t>Tumour</a:t>
            </a:r>
            <a:r>
              <a:rPr lang="en-US" sz="900" dirty="0">
                <a:solidFill>
                  <a:srgbClr val="1F335D"/>
                </a:solidFill>
                <a:latin typeface="Arial" panose="020B0604020202020204" pitchFamily="34" charset="0"/>
                <a:cs typeface="Arial" panose="020B0604020202020204" pitchFamily="34" charset="0"/>
              </a:rPr>
              <a:t> length</a:t>
            </a:r>
          </a:p>
        </p:txBody>
      </p:sp>
      <p:grpSp>
        <p:nvGrpSpPr>
          <p:cNvPr id="41" name="Group 40">
            <a:extLst>
              <a:ext uri="{FF2B5EF4-FFF2-40B4-BE49-F238E27FC236}">
                <a16:creationId xmlns:a16="http://schemas.microsoft.com/office/drawing/2014/main" id="{E0DB540E-E602-81B9-2143-EE20014513EE}"/>
              </a:ext>
            </a:extLst>
          </p:cNvPr>
          <p:cNvGrpSpPr/>
          <p:nvPr/>
        </p:nvGrpSpPr>
        <p:grpSpPr>
          <a:xfrm rot="18916040">
            <a:off x="4717250" y="3371299"/>
            <a:ext cx="1889723" cy="580256"/>
            <a:chOff x="4265109" y="4543884"/>
            <a:chExt cx="2152469" cy="660933"/>
          </a:xfrm>
        </p:grpSpPr>
        <p:pic>
          <p:nvPicPr>
            <p:cNvPr id="42" name="Picture 41" descr="A close up of a device&#10;&#10;Description automatically generated">
              <a:extLst>
                <a:ext uri="{FF2B5EF4-FFF2-40B4-BE49-F238E27FC236}">
                  <a16:creationId xmlns:a16="http://schemas.microsoft.com/office/drawing/2014/main" id="{09FB3F17-CCEA-5F79-2DCC-0257D1331A67}"/>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4265109" y="4543884"/>
              <a:ext cx="2152469" cy="660933"/>
            </a:xfrm>
            <a:prstGeom prst="rect">
              <a:avLst/>
            </a:prstGeom>
          </p:spPr>
        </p:pic>
        <p:sp>
          <p:nvSpPr>
            <p:cNvPr id="43" name="Rectangle 42">
              <a:extLst>
                <a:ext uri="{FF2B5EF4-FFF2-40B4-BE49-F238E27FC236}">
                  <a16:creationId xmlns:a16="http://schemas.microsoft.com/office/drawing/2014/main" id="{4DFC9D41-A8E7-9AF2-0D78-A5D20CE17AD9}"/>
                </a:ext>
              </a:extLst>
            </p:cNvPr>
            <p:cNvSpPr/>
            <p:nvPr/>
          </p:nvSpPr>
          <p:spPr>
            <a:xfrm>
              <a:off x="4265109" y="4543884"/>
              <a:ext cx="700182" cy="239522"/>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44" name="Rectangle 43">
              <a:extLst>
                <a:ext uri="{FF2B5EF4-FFF2-40B4-BE49-F238E27FC236}">
                  <a16:creationId xmlns:a16="http://schemas.microsoft.com/office/drawing/2014/main" id="{4EA81EDE-1AF4-0FF0-E440-000517ECE836}"/>
                </a:ext>
              </a:extLst>
            </p:cNvPr>
            <p:cNvSpPr/>
            <p:nvPr/>
          </p:nvSpPr>
          <p:spPr>
            <a:xfrm>
              <a:off x="6217919" y="4543884"/>
              <a:ext cx="195463" cy="297314"/>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45" name="Rectangle 44">
              <a:extLst>
                <a:ext uri="{FF2B5EF4-FFF2-40B4-BE49-F238E27FC236}">
                  <a16:creationId xmlns:a16="http://schemas.microsoft.com/office/drawing/2014/main" id="{08D29E82-7D36-1361-89EA-6B99998D1530}"/>
                </a:ext>
              </a:extLst>
            </p:cNvPr>
            <p:cNvSpPr/>
            <p:nvPr/>
          </p:nvSpPr>
          <p:spPr>
            <a:xfrm rot="17616665">
              <a:off x="6207993" y="4532714"/>
              <a:ext cx="115139" cy="148875"/>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pic>
        <p:nvPicPr>
          <p:cNvPr id="46" name="Picture 45" descr="A screenshot of a computer&#10;&#10;Description automatically generated">
            <a:extLst>
              <a:ext uri="{FF2B5EF4-FFF2-40B4-BE49-F238E27FC236}">
                <a16:creationId xmlns:a16="http://schemas.microsoft.com/office/drawing/2014/main" id="{8ECC3445-C8AA-7967-76AE-0A6142FE7FC8}"/>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6986405" y="2790327"/>
            <a:ext cx="1417358" cy="1197132"/>
          </a:xfrm>
          <a:prstGeom prst="rect">
            <a:avLst/>
          </a:prstGeom>
        </p:spPr>
      </p:pic>
      <p:cxnSp>
        <p:nvCxnSpPr>
          <p:cNvPr id="47" name="Straight Arrow Connector 46">
            <a:extLst>
              <a:ext uri="{FF2B5EF4-FFF2-40B4-BE49-F238E27FC236}">
                <a16:creationId xmlns:a16="http://schemas.microsoft.com/office/drawing/2014/main" id="{2CC2782A-2A00-8FE2-ED20-66623F579A6C}"/>
              </a:ext>
            </a:extLst>
          </p:cNvPr>
          <p:cNvCxnSpPr>
            <a:cxnSpLocks/>
          </p:cNvCxnSpPr>
          <p:nvPr/>
        </p:nvCxnSpPr>
        <p:spPr>
          <a:xfrm>
            <a:off x="7649719" y="3701676"/>
            <a:ext cx="579431" cy="194464"/>
          </a:xfrm>
          <a:prstGeom prst="straightConnector1">
            <a:avLst/>
          </a:prstGeom>
          <a:ln w="38100">
            <a:solidFill>
              <a:srgbClr val="1F335D"/>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2E3CA30-42AC-C30B-72A2-8FD5EAE57F38}"/>
              </a:ext>
            </a:extLst>
          </p:cNvPr>
          <p:cNvSpPr/>
          <p:nvPr/>
        </p:nvSpPr>
        <p:spPr>
          <a:xfrm>
            <a:off x="208414" y="2019348"/>
            <a:ext cx="2019901" cy="387626"/>
          </a:xfrm>
          <a:prstGeom prst="rect">
            <a:avLst/>
          </a:prstGeom>
          <a:solidFill>
            <a:srgbClr val="1F335D"/>
          </a:solidFill>
          <a:ln w="28575">
            <a:solidFill>
              <a:srgbClr val="1E3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Arial" panose="020B0604020202020204" pitchFamily="34" charset="0"/>
                <a:cs typeface="Arial" panose="020B0604020202020204" pitchFamily="34" charset="0"/>
              </a:rPr>
              <a:t>Remove artefacts</a:t>
            </a:r>
          </a:p>
        </p:txBody>
      </p:sp>
      <p:sp>
        <p:nvSpPr>
          <p:cNvPr id="49" name="Rectangle 48">
            <a:extLst>
              <a:ext uri="{FF2B5EF4-FFF2-40B4-BE49-F238E27FC236}">
                <a16:creationId xmlns:a16="http://schemas.microsoft.com/office/drawing/2014/main" id="{F5C9DD72-23F4-3719-5F0D-AC0D1BA7EF2F}"/>
              </a:ext>
            </a:extLst>
          </p:cNvPr>
          <p:cNvSpPr/>
          <p:nvPr/>
        </p:nvSpPr>
        <p:spPr>
          <a:xfrm>
            <a:off x="2441167" y="2736526"/>
            <a:ext cx="2017748" cy="2261399"/>
          </a:xfrm>
          <a:prstGeom prst="rect">
            <a:avLst/>
          </a:prstGeom>
          <a:noFill/>
          <a:ln w="19050">
            <a:solidFill>
              <a:srgbClr val="092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0" name="Rectangle 49">
            <a:extLst>
              <a:ext uri="{FF2B5EF4-FFF2-40B4-BE49-F238E27FC236}">
                <a16:creationId xmlns:a16="http://schemas.microsoft.com/office/drawing/2014/main" id="{DF21893E-706E-6DEF-C8EE-267E3FA35626}"/>
              </a:ext>
            </a:extLst>
          </p:cNvPr>
          <p:cNvSpPr/>
          <p:nvPr/>
        </p:nvSpPr>
        <p:spPr>
          <a:xfrm>
            <a:off x="2439013" y="4610298"/>
            <a:ext cx="2017748" cy="387626"/>
          </a:xfrm>
          <a:prstGeom prst="rect">
            <a:avLst/>
          </a:prstGeom>
          <a:solidFill>
            <a:srgbClr val="1F335D"/>
          </a:solidFill>
          <a:ln w="19050">
            <a:solidFill>
              <a:srgbClr val="1F3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Arial" panose="020B0604020202020204" pitchFamily="34" charset="0"/>
                <a:cs typeface="Arial" panose="020B0604020202020204" pitchFamily="34" charset="0"/>
              </a:rPr>
              <a:t>Grade</a:t>
            </a:r>
          </a:p>
        </p:txBody>
      </p:sp>
      <p:sp>
        <p:nvSpPr>
          <p:cNvPr id="51" name="Rectangle 50">
            <a:extLst>
              <a:ext uri="{FF2B5EF4-FFF2-40B4-BE49-F238E27FC236}">
                <a16:creationId xmlns:a16="http://schemas.microsoft.com/office/drawing/2014/main" id="{A1E7E7B4-B4C8-CECA-83AD-479F5CC554D0}"/>
              </a:ext>
            </a:extLst>
          </p:cNvPr>
          <p:cNvSpPr/>
          <p:nvPr/>
        </p:nvSpPr>
        <p:spPr>
          <a:xfrm>
            <a:off x="4687549" y="2736526"/>
            <a:ext cx="2017748" cy="2261399"/>
          </a:xfrm>
          <a:prstGeom prst="rect">
            <a:avLst/>
          </a:prstGeom>
          <a:noFill/>
          <a:ln w="19050">
            <a:solidFill>
              <a:srgbClr val="092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2" name="Rectangle 51">
            <a:extLst>
              <a:ext uri="{FF2B5EF4-FFF2-40B4-BE49-F238E27FC236}">
                <a16:creationId xmlns:a16="http://schemas.microsoft.com/office/drawing/2014/main" id="{EBE1621F-90AE-FC99-7D2D-6CCC4AA58603}"/>
              </a:ext>
            </a:extLst>
          </p:cNvPr>
          <p:cNvSpPr/>
          <p:nvPr/>
        </p:nvSpPr>
        <p:spPr>
          <a:xfrm>
            <a:off x="4685395" y="4610298"/>
            <a:ext cx="2017748" cy="387626"/>
          </a:xfrm>
          <a:prstGeom prst="rect">
            <a:avLst/>
          </a:prstGeom>
          <a:solidFill>
            <a:srgbClr val="1F335D"/>
          </a:solidFill>
          <a:ln w="19050">
            <a:solidFill>
              <a:srgbClr val="1F3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Arial" panose="020B0604020202020204" pitchFamily="34" charset="0"/>
                <a:cs typeface="Arial" panose="020B0604020202020204" pitchFamily="34" charset="0"/>
              </a:rPr>
              <a:t>Highlight</a:t>
            </a:r>
          </a:p>
        </p:txBody>
      </p:sp>
      <p:sp>
        <p:nvSpPr>
          <p:cNvPr id="53" name="Rectangle 52">
            <a:extLst>
              <a:ext uri="{FF2B5EF4-FFF2-40B4-BE49-F238E27FC236}">
                <a16:creationId xmlns:a16="http://schemas.microsoft.com/office/drawing/2014/main" id="{11EB1C47-295E-D21C-15D4-7E74AC8B70DC}"/>
              </a:ext>
            </a:extLst>
          </p:cNvPr>
          <p:cNvSpPr/>
          <p:nvPr/>
        </p:nvSpPr>
        <p:spPr>
          <a:xfrm>
            <a:off x="6931776" y="2736526"/>
            <a:ext cx="2017748" cy="2261399"/>
          </a:xfrm>
          <a:prstGeom prst="rect">
            <a:avLst/>
          </a:prstGeom>
          <a:noFill/>
          <a:ln w="19050">
            <a:solidFill>
              <a:srgbClr val="092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4" name="Rectangle 53">
            <a:extLst>
              <a:ext uri="{FF2B5EF4-FFF2-40B4-BE49-F238E27FC236}">
                <a16:creationId xmlns:a16="http://schemas.microsoft.com/office/drawing/2014/main" id="{721AD4C2-23F7-2E88-06A6-1ADBE1976DAE}"/>
              </a:ext>
            </a:extLst>
          </p:cNvPr>
          <p:cNvSpPr/>
          <p:nvPr/>
        </p:nvSpPr>
        <p:spPr>
          <a:xfrm>
            <a:off x="6929622" y="4610298"/>
            <a:ext cx="2017748" cy="387626"/>
          </a:xfrm>
          <a:prstGeom prst="rect">
            <a:avLst/>
          </a:prstGeom>
          <a:solidFill>
            <a:srgbClr val="1F335D"/>
          </a:solidFill>
          <a:ln w="19050">
            <a:solidFill>
              <a:srgbClr val="1F3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Arial" panose="020B0604020202020204" pitchFamily="34" charset="0"/>
                <a:cs typeface="Arial" panose="020B0604020202020204" pitchFamily="34" charset="0"/>
              </a:rPr>
              <a:t>Identify and heatmap</a:t>
            </a:r>
          </a:p>
        </p:txBody>
      </p:sp>
      <p:pic>
        <p:nvPicPr>
          <p:cNvPr id="55" name="Picture 54" descr="A picture containing map, text&#10;&#10;Description generated with high confidence">
            <a:extLst>
              <a:ext uri="{FF2B5EF4-FFF2-40B4-BE49-F238E27FC236}">
                <a16:creationId xmlns:a16="http://schemas.microsoft.com/office/drawing/2014/main" id="{EB0B9DDD-BDDA-3C46-23CE-CBAD8C7A4BD0}"/>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229151" y="3884932"/>
            <a:ext cx="668315" cy="663785"/>
          </a:xfrm>
          <a:prstGeom prst="rect">
            <a:avLst/>
          </a:prstGeom>
          <a:solidFill>
            <a:schemeClr val="accent1"/>
          </a:solidFill>
          <a:ln w="44450">
            <a:noFill/>
          </a:ln>
          <a:effectLst/>
        </p:spPr>
      </p:pic>
      <p:sp>
        <p:nvSpPr>
          <p:cNvPr id="56" name="Rectangle 55">
            <a:extLst>
              <a:ext uri="{FF2B5EF4-FFF2-40B4-BE49-F238E27FC236}">
                <a16:creationId xmlns:a16="http://schemas.microsoft.com/office/drawing/2014/main" id="{EA5302AD-A809-E073-66D9-66CBCEF86BA9}"/>
              </a:ext>
            </a:extLst>
          </p:cNvPr>
          <p:cNvSpPr/>
          <p:nvPr/>
        </p:nvSpPr>
        <p:spPr>
          <a:xfrm>
            <a:off x="7437272" y="3488764"/>
            <a:ext cx="212447" cy="212912"/>
          </a:xfrm>
          <a:prstGeom prst="rect">
            <a:avLst/>
          </a:prstGeom>
          <a:noFill/>
          <a:ln w="28575">
            <a:solidFill>
              <a:srgbClr val="1F335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00" b="1" dirty="0">
              <a:solidFill>
                <a:schemeClr val="bg1"/>
              </a:solidFill>
              <a:latin typeface="Arial" panose="020B0604020202020204" pitchFamily="34" charset="0"/>
              <a:cs typeface="Arial" panose="020B0604020202020204" pitchFamily="34" charset="0"/>
            </a:endParaRPr>
          </a:p>
        </p:txBody>
      </p:sp>
      <p:sp>
        <p:nvSpPr>
          <p:cNvPr id="1025" name="Rectangle 1024">
            <a:extLst>
              <a:ext uri="{FF2B5EF4-FFF2-40B4-BE49-F238E27FC236}">
                <a16:creationId xmlns:a16="http://schemas.microsoft.com/office/drawing/2014/main" id="{7B04EFAB-3162-F8D2-EDCB-0D5B84A4DC6B}"/>
              </a:ext>
            </a:extLst>
          </p:cNvPr>
          <p:cNvSpPr/>
          <p:nvPr/>
        </p:nvSpPr>
        <p:spPr>
          <a:xfrm>
            <a:off x="210567" y="141608"/>
            <a:ext cx="2017748" cy="2261399"/>
          </a:xfrm>
          <a:prstGeom prst="rect">
            <a:avLst/>
          </a:prstGeom>
          <a:noFill/>
          <a:ln w="19050">
            <a:solidFill>
              <a:srgbClr val="092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96669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garment&#10;&#10;Description automatically generated with medium confidence">
            <a:extLst>
              <a:ext uri="{FF2B5EF4-FFF2-40B4-BE49-F238E27FC236}">
                <a16:creationId xmlns:a16="http://schemas.microsoft.com/office/drawing/2014/main" id="{8B213DCB-5D4F-B978-BD85-5A07921B943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1" y="964"/>
            <a:ext cx="9143980" cy="5142539"/>
          </a:xfrm>
          <a:prstGeom prst="rect">
            <a:avLst/>
          </a:prstGeom>
        </p:spPr>
      </p:pic>
    </p:spTree>
    <p:extLst>
      <p:ext uri="{BB962C8B-B14F-4D97-AF65-F5344CB8AC3E}">
        <p14:creationId xmlns:p14="http://schemas.microsoft.com/office/powerpoint/2010/main" val="399167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3">
            <a:extLst>
              <a:ext uri="{FF2B5EF4-FFF2-40B4-BE49-F238E27FC236}">
                <a16:creationId xmlns:a16="http://schemas.microsoft.com/office/drawing/2014/main" id="{43473BCC-5883-D19D-F83B-0C37366667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8420" y="1458887"/>
            <a:ext cx="5686791" cy="303493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C9AF2B-20B9-08F8-AE6E-B9CD8B31B1F0}"/>
              </a:ext>
            </a:extLst>
          </p:cNvPr>
          <p:cNvSpPr txBox="1"/>
          <p:nvPr/>
        </p:nvSpPr>
        <p:spPr>
          <a:xfrm>
            <a:off x="244671" y="4622969"/>
            <a:ext cx="5753439" cy="215444"/>
          </a:xfrm>
          <a:prstGeom prst="rect">
            <a:avLst/>
          </a:prstGeom>
          <a:noFill/>
        </p:spPr>
        <p:txBody>
          <a:bodyPr wrap="square" rtlCol="0">
            <a:spAutoFit/>
          </a:bodyPr>
          <a:lstStyle/>
          <a:p>
            <a:r>
              <a:rPr lang="en-GB" sz="800" dirty="0">
                <a:solidFill>
                  <a:schemeClr val="bg1"/>
                </a:solidFill>
                <a:latin typeface="Arial" panose="020B0604020202020204" pitchFamily="34" charset="0"/>
                <a:cs typeface="Arial" panose="020B0604020202020204" pitchFamily="34" charset="0"/>
              </a:rPr>
              <a:t>Artificial intelligence for diagnosis and Gleason grading of prostate cancer: the PANDA challenge</a:t>
            </a:r>
          </a:p>
        </p:txBody>
      </p:sp>
      <p:sp>
        <p:nvSpPr>
          <p:cNvPr id="9" name="TextBox 8">
            <a:extLst>
              <a:ext uri="{FF2B5EF4-FFF2-40B4-BE49-F238E27FC236}">
                <a16:creationId xmlns:a16="http://schemas.microsoft.com/office/drawing/2014/main" id="{4B91327D-CC8A-8C82-DACD-0F60E74DCC18}"/>
              </a:ext>
            </a:extLst>
          </p:cNvPr>
          <p:cNvSpPr txBox="1"/>
          <p:nvPr/>
        </p:nvSpPr>
        <p:spPr>
          <a:xfrm>
            <a:off x="244671" y="63889"/>
            <a:ext cx="8899327" cy="954107"/>
          </a:xfrm>
          <a:prstGeom prst="rect">
            <a:avLst/>
          </a:prstGeom>
          <a:no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VARIABILITY:</a:t>
            </a:r>
          </a:p>
          <a:p>
            <a:r>
              <a:rPr lang="en-GB" sz="2800" b="1" dirty="0">
                <a:solidFill>
                  <a:schemeClr val="bg1"/>
                </a:solidFill>
                <a:latin typeface="Arial" panose="020B0604020202020204" pitchFamily="34" charset="0"/>
                <a:cs typeface="Arial" panose="020B0604020202020204" pitchFamily="34" charset="0"/>
              </a:rPr>
              <a:t>AI vs PATHOLOGIST</a:t>
            </a:r>
          </a:p>
        </p:txBody>
      </p:sp>
      <p:sp>
        <p:nvSpPr>
          <p:cNvPr id="58" name="TextBox 57">
            <a:extLst>
              <a:ext uri="{FF2B5EF4-FFF2-40B4-BE49-F238E27FC236}">
                <a16:creationId xmlns:a16="http://schemas.microsoft.com/office/drawing/2014/main" id="{6D8F5846-F114-CD64-1EA7-FCB2E06930F5}"/>
              </a:ext>
            </a:extLst>
          </p:cNvPr>
          <p:cNvSpPr txBox="1"/>
          <p:nvPr/>
        </p:nvSpPr>
        <p:spPr>
          <a:xfrm>
            <a:off x="6325742" y="1699079"/>
            <a:ext cx="2419838" cy="2554545"/>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There is </a:t>
            </a:r>
            <a:r>
              <a:rPr lang="en-GB" sz="1000" b="1" dirty="0">
                <a:solidFill>
                  <a:schemeClr val="bg1"/>
                </a:solidFill>
                <a:latin typeface="Arial" panose="020B0604020202020204" pitchFamily="34" charset="0"/>
                <a:cs typeface="Arial" panose="020B0604020202020204" pitchFamily="34" charset="0"/>
              </a:rPr>
              <a:t>higher</a:t>
            </a:r>
            <a:r>
              <a:rPr lang="en-GB" sz="1000" dirty="0">
                <a:solidFill>
                  <a:schemeClr val="bg1"/>
                </a:solidFill>
                <a:latin typeface="Arial" panose="020B0604020202020204" pitchFamily="34" charset="0"/>
                <a:cs typeface="Arial" panose="020B0604020202020204" pitchFamily="34" charset="0"/>
              </a:rPr>
              <a:t> agreement and </a:t>
            </a:r>
            <a:r>
              <a:rPr lang="en-GB" sz="1000" b="1" dirty="0">
                <a:solidFill>
                  <a:schemeClr val="bg1"/>
                </a:solidFill>
                <a:latin typeface="Arial" panose="020B0604020202020204" pitchFamily="34" charset="0"/>
                <a:cs typeface="Arial" panose="020B0604020202020204" pitchFamily="34" charset="0"/>
              </a:rPr>
              <a:t>less</a:t>
            </a:r>
            <a:r>
              <a:rPr lang="en-GB" sz="1000" dirty="0">
                <a:solidFill>
                  <a:schemeClr val="bg1"/>
                </a:solidFill>
                <a:latin typeface="Arial" panose="020B0604020202020204" pitchFamily="34" charset="0"/>
                <a:cs typeface="Arial" panose="020B0604020202020204" pitchFamily="34" charset="0"/>
              </a:rPr>
              <a:t> variability between AI algorithms and the reference standard</a:t>
            </a:r>
          </a:p>
          <a:p>
            <a:endParaRPr lang="en-GB" sz="1000" dirty="0">
              <a:solidFill>
                <a:schemeClr val="bg1"/>
              </a:solidFill>
              <a:latin typeface="Arial" panose="020B0604020202020204" pitchFamily="34" charset="0"/>
              <a:cs typeface="Arial" panose="020B0604020202020204" pitchFamily="34" charset="0"/>
            </a:endParaRPr>
          </a:p>
          <a:p>
            <a:endParaRPr lang="en-GB" sz="1000" dirty="0">
              <a:solidFill>
                <a:schemeClr val="bg1"/>
              </a:solidFill>
              <a:latin typeface="Arial" panose="020B0604020202020204" pitchFamily="34" charset="0"/>
              <a:cs typeface="Arial" panose="020B0604020202020204" pitchFamily="34" charset="0"/>
            </a:endParaRPr>
          </a:p>
          <a:p>
            <a:r>
              <a:rPr lang="en-GB" sz="1000" dirty="0">
                <a:solidFill>
                  <a:schemeClr val="bg1"/>
                </a:solidFill>
                <a:latin typeface="Arial" panose="020B0604020202020204" pitchFamily="34" charset="0"/>
                <a:cs typeface="Arial" panose="020B0604020202020204" pitchFamily="34" charset="0"/>
              </a:rPr>
              <a:t>If you put 10 pathologists in a room, you might get 6 different gradings</a:t>
            </a:r>
          </a:p>
          <a:p>
            <a:endParaRPr lang="en-GB" sz="1000" dirty="0">
              <a:solidFill>
                <a:schemeClr val="bg1"/>
              </a:solidFill>
              <a:latin typeface="Arial" panose="020B0604020202020204" pitchFamily="34" charset="0"/>
              <a:cs typeface="Arial" panose="020B0604020202020204" pitchFamily="34" charset="0"/>
            </a:endParaRPr>
          </a:p>
          <a:p>
            <a:endParaRPr lang="en-GB" sz="1000" dirty="0">
              <a:solidFill>
                <a:schemeClr val="bg1"/>
              </a:solidFill>
              <a:latin typeface="Arial" panose="020B0604020202020204" pitchFamily="34" charset="0"/>
              <a:cs typeface="Arial" panose="020B0604020202020204" pitchFamily="34" charset="0"/>
            </a:endParaRPr>
          </a:p>
          <a:p>
            <a:r>
              <a:rPr lang="en-GB" sz="1000" dirty="0">
                <a:solidFill>
                  <a:schemeClr val="bg1"/>
                </a:solidFill>
                <a:latin typeface="Arial" panose="020B0604020202020204" pitchFamily="34" charset="0"/>
                <a:cs typeface="Arial" panose="020B0604020202020204" pitchFamily="34" charset="0"/>
              </a:rPr>
              <a:t>If you put 10 algorithms in a room, you might get 3 different gradings</a:t>
            </a:r>
          </a:p>
          <a:p>
            <a:endParaRPr lang="en-GB" sz="1000" dirty="0">
              <a:solidFill>
                <a:schemeClr val="bg1"/>
              </a:solidFill>
              <a:latin typeface="Arial" panose="020B0604020202020204" pitchFamily="34" charset="0"/>
              <a:cs typeface="Arial" panose="020B0604020202020204" pitchFamily="34" charset="0"/>
            </a:endParaRPr>
          </a:p>
          <a:p>
            <a:endParaRPr lang="en-GB" sz="1000" dirty="0">
              <a:solidFill>
                <a:schemeClr val="bg1"/>
              </a:solidFill>
              <a:latin typeface="Arial" panose="020B0604020202020204" pitchFamily="34" charset="0"/>
              <a:cs typeface="Arial" panose="020B0604020202020204" pitchFamily="34" charset="0"/>
            </a:endParaRPr>
          </a:p>
          <a:p>
            <a:r>
              <a:rPr lang="en-GB" sz="1000" dirty="0">
                <a:solidFill>
                  <a:schemeClr val="bg1"/>
                </a:solidFill>
                <a:latin typeface="Arial" panose="020B0604020202020204" pitchFamily="34" charset="0"/>
                <a:cs typeface="Arial" panose="020B0604020202020204" pitchFamily="34" charset="0"/>
              </a:rPr>
              <a:t>Low variability means more </a:t>
            </a:r>
            <a:r>
              <a:rPr lang="en-GB" sz="1000" b="1" dirty="0">
                <a:solidFill>
                  <a:schemeClr val="bg1"/>
                </a:solidFill>
                <a:latin typeface="Arial" panose="020B0604020202020204" pitchFamily="34" charset="0"/>
                <a:cs typeface="Arial" panose="020B0604020202020204" pitchFamily="34" charset="0"/>
              </a:rPr>
              <a:t>consistent</a:t>
            </a:r>
            <a:r>
              <a:rPr lang="en-GB" sz="1000" dirty="0">
                <a:solidFill>
                  <a:schemeClr val="bg1"/>
                </a:solidFill>
                <a:latin typeface="Arial" panose="020B0604020202020204" pitchFamily="34" charset="0"/>
                <a:cs typeface="Arial" panose="020B0604020202020204" pitchFamily="34" charset="0"/>
              </a:rPr>
              <a:t> diagnosis, but not necessarily more </a:t>
            </a:r>
            <a:r>
              <a:rPr lang="en-GB" sz="1000" b="1" dirty="0">
                <a:solidFill>
                  <a:schemeClr val="bg1"/>
                </a:solidFill>
                <a:latin typeface="Arial" panose="020B0604020202020204" pitchFamily="34" charset="0"/>
                <a:cs typeface="Arial" panose="020B0604020202020204" pitchFamily="34" charset="0"/>
              </a:rPr>
              <a:t>correct</a:t>
            </a:r>
            <a:r>
              <a:rPr lang="en-GB" sz="1000" dirty="0">
                <a:solidFill>
                  <a:schemeClr val="bg1"/>
                </a:solidFill>
                <a:latin typeface="Arial" panose="020B0604020202020204" pitchFamily="34" charset="0"/>
                <a:cs typeface="Arial" panose="020B0604020202020204" pitchFamily="34" charset="0"/>
              </a:rPr>
              <a:t> diagnosis</a:t>
            </a:r>
          </a:p>
        </p:txBody>
      </p:sp>
    </p:spTree>
    <p:extLst>
      <p:ext uri="{BB962C8B-B14F-4D97-AF65-F5344CB8AC3E}">
        <p14:creationId xmlns:p14="http://schemas.microsoft.com/office/powerpoint/2010/main" val="154208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B91327D-CC8A-8C82-DACD-0F60E74DCC18}"/>
              </a:ext>
            </a:extLst>
          </p:cNvPr>
          <p:cNvSpPr txBox="1"/>
          <p:nvPr/>
        </p:nvSpPr>
        <p:spPr>
          <a:xfrm>
            <a:off x="244671" y="63889"/>
            <a:ext cx="8899327" cy="954107"/>
          </a:xfrm>
          <a:prstGeom prst="rect">
            <a:avLst/>
          </a:prstGeom>
          <a:no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ACCURACY:</a:t>
            </a:r>
          </a:p>
          <a:p>
            <a:r>
              <a:rPr lang="en-GB" sz="2800" b="1" dirty="0">
                <a:solidFill>
                  <a:schemeClr val="bg1"/>
                </a:solidFill>
                <a:latin typeface="Arial" panose="020B0604020202020204" pitchFamily="34" charset="0"/>
                <a:cs typeface="Arial" panose="020B0604020202020204" pitchFamily="34" charset="0"/>
              </a:rPr>
              <a:t>AI vs PATHOLOGIST</a:t>
            </a:r>
          </a:p>
        </p:txBody>
      </p:sp>
      <p:pic>
        <p:nvPicPr>
          <p:cNvPr id="2050" name="Picture 2" descr="Fig. 5">
            <a:extLst>
              <a:ext uri="{FF2B5EF4-FFF2-40B4-BE49-F238E27FC236}">
                <a16:creationId xmlns:a16="http://schemas.microsoft.com/office/drawing/2014/main" id="{4CFEA38F-9223-B4CF-F097-98321E0BC2A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49304" y="1321939"/>
            <a:ext cx="8508280" cy="2986203"/>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08ED39-C172-08A4-ADB3-CE5B8C06B460}"/>
              </a:ext>
            </a:extLst>
          </p:cNvPr>
          <p:cNvSpPr txBox="1"/>
          <p:nvPr/>
        </p:nvSpPr>
        <p:spPr>
          <a:xfrm>
            <a:off x="244671" y="4350013"/>
            <a:ext cx="5753439" cy="215444"/>
          </a:xfrm>
          <a:prstGeom prst="rect">
            <a:avLst/>
          </a:prstGeom>
          <a:noFill/>
        </p:spPr>
        <p:txBody>
          <a:bodyPr wrap="square" rtlCol="0">
            <a:spAutoFit/>
          </a:bodyPr>
          <a:lstStyle/>
          <a:p>
            <a:r>
              <a:rPr lang="en-GB" sz="800" dirty="0">
                <a:solidFill>
                  <a:schemeClr val="bg1"/>
                </a:solidFill>
                <a:latin typeface="Arial" panose="020B0604020202020204" pitchFamily="34" charset="0"/>
                <a:cs typeface="Arial" panose="020B0604020202020204" pitchFamily="34" charset="0"/>
              </a:rPr>
              <a:t>Artificial intelligence for diagnosis and Gleason grading of prostate cancer: the PANDA challenge</a:t>
            </a:r>
          </a:p>
        </p:txBody>
      </p:sp>
    </p:spTree>
    <p:extLst>
      <p:ext uri="{BB962C8B-B14F-4D97-AF65-F5344CB8AC3E}">
        <p14:creationId xmlns:p14="http://schemas.microsoft.com/office/powerpoint/2010/main" val="63904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B9F3496-95E1-8896-7A92-263B6F0F4103}"/>
              </a:ext>
            </a:extLst>
          </p:cNvPr>
          <p:cNvSpPr txBox="1"/>
          <p:nvPr/>
        </p:nvSpPr>
        <p:spPr>
          <a:xfrm>
            <a:off x="3996077" y="3446846"/>
            <a:ext cx="58541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70</a:t>
            </a:r>
          </a:p>
        </p:txBody>
      </p:sp>
      <p:sp>
        <p:nvSpPr>
          <p:cNvPr id="12" name="TextBox 11">
            <a:extLst>
              <a:ext uri="{FF2B5EF4-FFF2-40B4-BE49-F238E27FC236}">
                <a16:creationId xmlns:a16="http://schemas.microsoft.com/office/drawing/2014/main" id="{A9FDFF66-D394-CAC0-3644-ACCFE05AAB56}"/>
              </a:ext>
            </a:extLst>
          </p:cNvPr>
          <p:cNvSpPr txBox="1"/>
          <p:nvPr/>
        </p:nvSpPr>
        <p:spPr>
          <a:xfrm>
            <a:off x="4445504" y="3539206"/>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23A9160C-8D05-A623-3B45-744DBD1A1938}"/>
              </a:ext>
            </a:extLst>
          </p:cNvPr>
          <p:cNvSpPr txBox="1"/>
          <p:nvPr/>
        </p:nvSpPr>
        <p:spPr>
          <a:xfrm>
            <a:off x="6497383" y="2098337"/>
            <a:ext cx="58541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65</a:t>
            </a:r>
          </a:p>
        </p:txBody>
      </p:sp>
      <p:sp>
        <p:nvSpPr>
          <p:cNvPr id="14" name="TextBox 13">
            <a:extLst>
              <a:ext uri="{FF2B5EF4-FFF2-40B4-BE49-F238E27FC236}">
                <a16:creationId xmlns:a16="http://schemas.microsoft.com/office/drawing/2014/main" id="{B67CBE52-CA9A-81BA-A978-D047E4831610}"/>
              </a:ext>
            </a:extLst>
          </p:cNvPr>
          <p:cNvSpPr txBox="1"/>
          <p:nvPr/>
        </p:nvSpPr>
        <p:spPr>
          <a:xfrm>
            <a:off x="6943696" y="2190697"/>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5880CDC6-4A38-676B-AC7E-9BB8AF7E8F06}"/>
              </a:ext>
            </a:extLst>
          </p:cNvPr>
          <p:cNvSpPr txBox="1"/>
          <p:nvPr/>
        </p:nvSpPr>
        <p:spPr>
          <a:xfrm>
            <a:off x="3996078" y="2544612"/>
            <a:ext cx="2419838"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Increase in the detection of prostate cancer from histopathology slides</a:t>
            </a:r>
          </a:p>
        </p:txBody>
      </p:sp>
      <p:sp>
        <p:nvSpPr>
          <p:cNvPr id="17" name="TextBox 16">
            <a:extLst>
              <a:ext uri="{FF2B5EF4-FFF2-40B4-BE49-F238E27FC236}">
                <a16:creationId xmlns:a16="http://schemas.microsoft.com/office/drawing/2014/main" id="{F5A81512-C443-4371-7B6E-2D39192FFC03}"/>
              </a:ext>
            </a:extLst>
          </p:cNvPr>
          <p:cNvSpPr txBox="1"/>
          <p:nvPr/>
        </p:nvSpPr>
        <p:spPr>
          <a:xfrm>
            <a:off x="3996077" y="3877760"/>
            <a:ext cx="2419838"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Reduction in false negative diagnoses of prostate cancer</a:t>
            </a:r>
          </a:p>
        </p:txBody>
      </p:sp>
      <p:sp>
        <p:nvSpPr>
          <p:cNvPr id="18" name="TextBox 17">
            <a:extLst>
              <a:ext uri="{FF2B5EF4-FFF2-40B4-BE49-F238E27FC236}">
                <a16:creationId xmlns:a16="http://schemas.microsoft.com/office/drawing/2014/main" id="{39C3C5F4-4B82-6DF5-E8A3-B23F4F23385D}"/>
              </a:ext>
            </a:extLst>
          </p:cNvPr>
          <p:cNvSpPr txBox="1"/>
          <p:nvPr/>
        </p:nvSpPr>
        <p:spPr>
          <a:xfrm>
            <a:off x="6509180" y="2529251"/>
            <a:ext cx="2419838" cy="246221"/>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Reduction in patient time-to-diagnosis</a:t>
            </a:r>
          </a:p>
        </p:txBody>
      </p:sp>
      <p:sp>
        <p:nvSpPr>
          <p:cNvPr id="19" name="TextBox 18">
            <a:extLst>
              <a:ext uri="{FF2B5EF4-FFF2-40B4-BE49-F238E27FC236}">
                <a16:creationId xmlns:a16="http://schemas.microsoft.com/office/drawing/2014/main" id="{7A8809D9-0B2F-3B45-70C4-B9A05C473C3D}"/>
              </a:ext>
            </a:extLst>
          </p:cNvPr>
          <p:cNvSpPr txBox="1"/>
          <p:nvPr/>
        </p:nvSpPr>
        <p:spPr>
          <a:xfrm>
            <a:off x="3996077" y="969242"/>
            <a:ext cx="4932942" cy="461665"/>
          </a:xfrm>
          <a:prstGeom prst="rect">
            <a:avLst/>
          </a:prstGeom>
          <a:noFill/>
        </p:spPr>
        <p:txBody>
          <a:bodyPr wrap="square" rtlCol="0">
            <a:spAutoFit/>
          </a:bodyPr>
          <a:lstStyle/>
          <a:p>
            <a:r>
              <a:rPr lang="en-GB" sz="1200" b="0" i="0" dirty="0">
                <a:solidFill>
                  <a:schemeClr val="bg1"/>
                </a:solidFill>
                <a:effectLst/>
                <a:latin typeface="Arial" panose="020B0604020202020204" pitchFamily="34" charset="0"/>
                <a:cs typeface="Arial" panose="020B0604020202020204" pitchFamily="34" charset="0"/>
              </a:rPr>
              <a:t>Results from various peer-reviewed journals on the performance of the Paige Prostate product</a:t>
            </a:r>
            <a:endParaRPr lang="en-GB" sz="12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086023B-67BB-052D-9BFA-2F52CF0FA087}"/>
              </a:ext>
            </a:extLst>
          </p:cNvPr>
          <p:cNvSpPr txBox="1"/>
          <p:nvPr/>
        </p:nvSpPr>
        <p:spPr>
          <a:xfrm>
            <a:off x="3996077" y="428982"/>
            <a:ext cx="3722045"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PROSTATE CANCER</a:t>
            </a:r>
          </a:p>
        </p:txBody>
      </p:sp>
      <p:sp>
        <p:nvSpPr>
          <p:cNvPr id="2" name="TextBox 1">
            <a:extLst>
              <a:ext uri="{FF2B5EF4-FFF2-40B4-BE49-F238E27FC236}">
                <a16:creationId xmlns:a16="http://schemas.microsoft.com/office/drawing/2014/main" id="{7E1E0DD1-50EE-7B0B-EB4E-985D16D511AF}"/>
              </a:ext>
            </a:extLst>
          </p:cNvPr>
          <p:cNvSpPr txBox="1"/>
          <p:nvPr/>
        </p:nvSpPr>
        <p:spPr>
          <a:xfrm>
            <a:off x="3996077" y="2098337"/>
            <a:ext cx="684803"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7.3</a:t>
            </a:r>
          </a:p>
        </p:txBody>
      </p:sp>
      <p:sp>
        <p:nvSpPr>
          <p:cNvPr id="3" name="TextBox 2">
            <a:extLst>
              <a:ext uri="{FF2B5EF4-FFF2-40B4-BE49-F238E27FC236}">
                <a16:creationId xmlns:a16="http://schemas.microsoft.com/office/drawing/2014/main" id="{ECCE554C-62DF-AB76-A279-0528888C1417}"/>
              </a:ext>
            </a:extLst>
          </p:cNvPr>
          <p:cNvSpPr txBox="1"/>
          <p:nvPr/>
        </p:nvSpPr>
        <p:spPr>
          <a:xfrm>
            <a:off x="4572000" y="2190697"/>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31733360-D274-9ECB-2A40-09549281138F}"/>
              </a:ext>
            </a:extLst>
          </p:cNvPr>
          <p:cNvPicPr>
            <a:picLocks noChangeAspect="1"/>
          </p:cNvPicPr>
          <p:nvPr/>
        </p:nvPicPr>
        <p:blipFill rotWithShape="1">
          <a:blip r:embed="rId3">
            <a:extLst>
              <a:ext uri="{28A0092B-C50C-407E-A947-70E740481C1C}">
                <a14:useLocalDpi xmlns:a14="http://schemas.microsoft.com/office/drawing/2010/main"/>
              </a:ext>
            </a:extLst>
          </a:blip>
          <a:srcRect l="-17896" t="-17134" b="-19178"/>
          <a:stretch/>
        </p:blipFill>
        <p:spPr>
          <a:xfrm>
            <a:off x="-899653" y="-914399"/>
            <a:ext cx="4672629" cy="7049728"/>
          </a:xfrm>
          <a:prstGeom prst="ellipse">
            <a:avLst/>
          </a:prstGeom>
        </p:spPr>
      </p:pic>
      <p:sp>
        <p:nvSpPr>
          <p:cNvPr id="6" name="TextBox 5">
            <a:extLst>
              <a:ext uri="{FF2B5EF4-FFF2-40B4-BE49-F238E27FC236}">
                <a16:creationId xmlns:a16="http://schemas.microsoft.com/office/drawing/2014/main" id="{742DD533-BEC6-8490-D292-3574707FBCC9}"/>
              </a:ext>
            </a:extLst>
          </p:cNvPr>
          <p:cNvSpPr txBox="1"/>
          <p:nvPr/>
        </p:nvSpPr>
        <p:spPr>
          <a:xfrm>
            <a:off x="6497383" y="3446846"/>
            <a:ext cx="58541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25</a:t>
            </a:r>
          </a:p>
        </p:txBody>
      </p:sp>
      <p:sp>
        <p:nvSpPr>
          <p:cNvPr id="7" name="TextBox 6">
            <a:extLst>
              <a:ext uri="{FF2B5EF4-FFF2-40B4-BE49-F238E27FC236}">
                <a16:creationId xmlns:a16="http://schemas.microsoft.com/office/drawing/2014/main" id="{E0E88156-A41A-FC39-3332-36E4DA85E170}"/>
              </a:ext>
            </a:extLst>
          </p:cNvPr>
          <p:cNvSpPr txBox="1"/>
          <p:nvPr/>
        </p:nvSpPr>
        <p:spPr>
          <a:xfrm>
            <a:off x="6509180" y="3877760"/>
            <a:ext cx="2419838"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Improvement in accuracy of Gleeson grading</a:t>
            </a:r>
          </a:p>
        </p:txBody>
      </p:sp>
      <p:sp>
        <p:nvSpPr>
          <p:cNvPr id="8" name="TextBox 7">
            <a:extLst>
              <a:ext uri="{FF2B5EF4-FFF2-40B4-BE49-F238E27FC236}">
                <a16:creationId xmlns:a16="http://schemas.microsoft.com/office/drawing/2014/main" id="{1F5D2A8A-7D68-57FE-982F-E87F3426002D}"/>
              </a:ext>
            </a:extLst>
          </p:cNvPr>
          <p:cNvSpPr txBox="1"/>
          <p:nvPr/>
        </p:nvSpPr>
        <p:spPr>
          <a:xfrm>
            <a:off x="6943696" y="3535262"/>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123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1B19-C9EA-AE06-20A2-00543444984A}"/>
              </a:ext>
            </a:extLst>
          </p:cNvPr>
          <p:cNvSpPr>
            <a:spLocks noGrp="1"/>
          </p:cNvSpPr>
          <p:nvPr>
            <p:ph type="title"/>
          </p:nvPr>
        </p:nvSpPr>
        <p:spPr/>
        <p:txBody>
          <a:bodyPr/>
          <a:lstStyle/>
          <a:p>
            <a:r>
              <a:rPr lang="en-GB" sz="4000" dirty="0"/>
              <a:t>Hospital command centre</a:t>
            </a:r>
          </a:p>
        </p:txBody>
      </p:sp>
    </p:spTree>
    <p:extLst>
      <p:ext uri="{BB962C8B-B14F-4D97-AF65-F5344CB8AC3E}">
        <p14:creationId xmlns:p14="http://schemas.microsoft.com/office/powerpoint/2010/main" val="117555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865181B8-D45B-0821-6037-4FDCD7BEC5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73784" y="2556252"/>
            <a:ext cx="4210953" cy="2472916"/>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1BB0D3F7-D6B9-3682-3123-3BDB463250A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17326" y="2571750"/>
            <a:ext cx="4160685" cy="2457418"/>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C23F3525-6208-2510-4D70-9DAC3E9680CE}"/>
              </a:ext>
            </a:extLst>
          </p:cNvPr>
          <p:cNvPicPr>
            <a:picLocks noChangeAspect="1"/>
          </p:cNvPicPr>
          <p:nvPr/>
        </p:nvPicPr>
        <p:blipFill rotWithShape="1">
          <a:blip r:embed="rId5">
            <a:extLst>
              <a:ext uri="{28A0092B-C50C-407E-A947-70E740481C1C}">
                <a14:useLocalDpi xmlns:a14="http://schemas.microsoft.com/office/drawing/2010/main"/>
              </a:ext>
            </a:extLst>
          </a:blip>
          <a:srcRect b="11580"/>
          <a:stretch/>
        </p:blipFill>
        <p:spPr>
          <a:xfrm>
            <a:off x="4717327" y="78548"/>
            <a:ext cx="4160685" cy="2455067"/>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656783E9-45DF-0D16-95AF-1568CD60EBF4}"/>
              </a:ext>
            </a:extLst>
          </p:cNvPr>
          <p:cNvPicPr>
            <a:picLocks noChangeAspect="1"/>
          </p:cNvPicPr>
          <p:nvPr/>
        </p:nvPicPr>
        <p:blipFill rotWithShape="1">
          <a:blip r:embed="rId6">
            <a:extLst>
              <a:ext uri="{28A0092B-C50C-407E-A947-70E740481C1C}">
                <a14:useLocalDpi xmlns:a14="http://schemas.microsoft.com/office/drawing/2010/main"/>
              </a:ext>
            </a:extLst>
          </a:blip>
          <a:srcRect b="11414"/>
          <a:stretch/>
        </p:blipFill>
        <p:spPr>
          <a:xfrm>
            <a:off x="196246" y="78548"/>
            <a:ext cx="4166031" cy="2455067"/>
          </a:xfrm>
          <a:prstGeom prst="rect">
            <a:avLst/>
          </a:prstGeom>
        </p:spPr>
      </p:pic>
    </p:spTree>
    <p:extLst>
      <p:ext uri="{BB962C8B-B14F-4D97-AF65-F5344CB8AC3E}">
        <p14:creationId xmlns:p14="http://schemas.microsoft.com/office/powerpoint/2010/main" val="283213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B9F3496-95E1-8896-7A92-263B6F0F4103}"/>
              </a:ext>
            </a:extLst>
          </p:cNvPr>
          <p:cNvSpPr txBox="1"/>
          <p:nvPr/>
        </p:nvSpPr>
        <p:spPr>
          <a:xfrm>
            <a:off x="3996077" y="3446846"/>
            <a:ext cx="1285929"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20,000</a:t>
            </a:r>
          </a:p>
        </p:txBody>
      </p:sp>
      <p:sp>
        <p:nvSpPr>
          <p:cNvPr id="12" name="TextBox 11">
            <a:extLst>
              <a:ext uri="{FF2B5EF4-FFF2-40B4-BE49-F238E27FC236}">
                <a16:creationId xmlns:a16="http://schemas.microsoft.com/office/drawing/2014/main" id="{A9FDFF66-D394-CAC0-3644-ACCFE05AAB56}"/>
              </a:ext>
            </a:extLst>
          </p:cNvPr>
          <p:cNvSpPr txBox="1"/>
          <p:nvPr/>
        </p:nvSpPr>
        <p:spPr>
          <a:xfrm>
            <a:off x="5164747" y="3539206"/>
            <a:ext cx="617477"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days</a:t>
            </a:r>
          </a:p>
        </p:txBody>
      </p:sp>
      <p:sp>
        <p:nvSpPr>
          <p:cNvPr id="13" name="TextBox 12">
            <a:extLst>
              <a:ext uri="{FF2B5EF4-FFF2-40B4-BE49-F238E27FC236}">
                <a16:creationId xmlns:a16="http://schemas.microsoft.com/office/drawing/2014/main" id="{23A9160C-8D05-A623-3B45-744DBD1A1938}"/>
              </a:ext>
            </a:extLst>
          </p:cNvPr>
          <p:cNvSpPr txBox="1"/>
          <p:nvPr/>
        </p:nvSpPr>
        <p:spPr>
          <a:xfrm>
            <a:off x="6497383" y="2098337"/>
            <a:ext cx="58541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20</a:t>
            </a:r>
          </a:p>
        </p:txBody>
      </p:sp>
      <p:sp>
        <p:nvSpPr>
          <p:cNvPr id="14" name="TextBox 13">
            <a:extLst>
              <a:ext uri="{FF2B5EF4-FFF2-40B4-BE49-F238E27FC236}">
                <a16:creationId xmlns:a16="http://schemas.microsoft.com/office/drawing/2014/main" id="{B67CBE52-CA9A-81BA-A978-D047E4831610}"/>
              </a:ext>
            </a:extLst>
          </p:cNvPr>
          <p:cNvSpPr txBox="1"/>
          <p:nvPr/>
        </p:nvSpPr>
        <p:spPr>
          <a:xfrm>
            <a:off x="6943696" y="2190697"/>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5880CDC6-4A38-676B-AC7E-9BB8AF7E8F06}"/>
              </a:ext>
            </a:extLst>
          </p:cNvPr>
          <p:cNvSpPr txBox="1"/>
          <p:nvPr/>
        </p:nvSpPr>
        <p:spPr>
          <a:xfrm>
            <a:off x="3996078" y="2544612"/>
            <a:ext cx="2419838"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Increase in morning discharges (before 11 am)</a:t>
            </a:r>
          </a:p>
        </p:txBody>
      </p:sp>
      <p:sp>
        <p:nvSpPr>
          <p:cNvPr id="17" name="TextBox 16">
            <a:extLst>
              <a:ext uri="{FF2B5EF4-FFF2-40B4-BE49-F238E27FC236}">
                <a16:creationId xmlns:a16="http://schemas.microsoft.com/office/drawing/2014/main" id="{F5A81512-C443-4371-7B6E-2D39192FFC03}"/>
              </a:ext>
            </a:extLst>
          </p:cNvPr>
          <p:cNvSpPr txBox="1"/>
          <p:nvPr/>
        </p:nvSpPr>
        <p:spPr>
          <a:xfrm>
            <a:off x="3996077" y="3877760"/>
            <a:ext cx="2419838"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Annual reduction in excess hospital stays</a:t>
            </a:r>
          </a:p>
        </p:txBody>
      </p:sp>
      <p:sp>
        <p:nvSpPr>
          <p:cNvPr id="18" name="TextBox 17">
            <a:extLst>
              <a:ext uri="{FF2B5EF4-FFF2-40B4-BE49-F238E27FC236}">
                <a16:creationId xmlns:a16="http://schemas.microsoft.com/office/drawing/2014/main" id="{39C3C5F4-4B82-6DF5-E8A3-B23F4F23385D}"/>
              </a:ext>
            </a:extLst>
          </p:cNvPr>
          <p:cNvSpPr txBox="1"/>
          <p:nvPr/>
        </p:nvSpPr>
        <p:spPr>
          <a:xfrm>
            <a:off x="6509180" y="2529251"/>
            <a:ext cx="2419838"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Reduction in the length of stay within the emergency department</a:t>
            </a:r>
          </a:p>
        </p:txBody>
      </p:sp>
      <p:sp>
        <p:nvSpPr>
          <p:cNvPr id="19" name="TextBox 18">
            <a:extLst>
              <a:ext uri="{FF2B5EF4-FFF2-40B4-BE49-F238E27FC236}">
                <a16:creationId xmlns:a16="http://schemas.microsoft.com/office/drawing/2014/main" id="{7A8809D9-0B2F-3B45-70C4-B9A05C473C3D}"/>
              </a:ext>
            </a:extLst>
          </p:cNvPr>
          <p:cNvSpPr txBox="1"/>
          <p:nvPr/>
        </p:nvSpPr>
        <p:spPr>
          <a:xfrm>
            <a:off x="3996077" y="969242"/>
            <a:ext cx="4932942" cy="461665"/>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Performance claims from multiple vendors of hospital command centre, patient flow and capacity management tools</a:t>
            </a:r>
          </a:p>
        </p:txBody>
      </p:sp>
      <p:sp>
        <p:nvSpPr>
          <p:cNvPr id="20" name="TextBox 19">
            <a:extLst>
              <a:ext uri="{FF2B5EF4-FFF2-40B4-BE49-F238E27FC236}">
                <a16:creationId xmlns:a16="http://schemas.microsoft.com/office/drawing/2014/main" id="{4086023B-67BB-052D-9BFA-2F52CF0FA087}"/>
              </a:ext>
            </a:extLst>
          </p:cNvPr>
          <p:cNvSpPr txBox="1"/>
          <p:nvPr/>
        </p:nvSpPr>
        <p:spPr>
          <a:xfrm>
            <a:off x="3996077" y="428982"/>
            <a:ext cx="2530436"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OPERATIONS</a:t>
            </a:r>
          </a:p>
        </p:txBody>
      </p:sp>
      <p:sp>
        <p:nvSpPr>
          <p:cNvPr id="2" name="TextBox 1">
            <a:extLst>
              <a:ext uri="{FF2B5EF4-FFF2-40B4-BE49-F238E27FC236}">
                <a16:creationId xmlns:a16="http://schemas.microsoft.com/office/drawing/2014/main" id="{7E1E0DD1-50EE-7B0B-EB4E-985D16D511AF}"/>
              </a:ext>
            </a:extLst>
          </p:cNvPr>
          <p:cNvSpPr txBox="1"/>
          <p:nvPr/>
        </p:nvSpPr>
        <p:spPr>
          <a:xfrm>
            <a:off x="3996077" y="2098337"/>
            <a:ext cx="785793"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200</a:t>
            </a:r>
          </a:p>
        </p:txBody>
      </p:sp>
      <p:sp>
        <p:nvSpPr>
          <p:cNvPr id="3" name="TextBox 2">
            <a:extLst>
              <a:ext uri="{FF2B5EF4-FFF2-40B4-BE49-F238E27FC236}">
                <a16:creationId xmlns:a16="http://schemas.microsoft.com/office/drawing/2014/main" id="{ECCE554C-62DF-AB76-A279-0528888C1417}"/>
              </a:ext>
            </a:extLst>
          </p:cNvPr>
          <p:cNvSpPr txBox="1"/>
          <p:nvPr/>
        </p:nvSpPr>
        <p:spPr>
          <a:xfrm>
            <a:off x="4649631" y="2190697"/>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31733360-D274-9ECB-2A40-09549281138F}"/>
              </a:ext>
            </a:extLst>
          </p:cNvPr>
          <p:cNvPicPr>
            <a:picLocks noChangeAspect="1"/>
          </p:cNvPicPr>
          <p:nvPr/>
        </p:nvPicPr>
        <p:blipFill rotWithShape="1">
          <a:blip r:embed="rId3">
            <a:extLst>
              <a:ext uri="{28A0092B-C50C-407E-A947-70E740481C1C}">
                <a14:useLocalDpi xmlns:a14="http://schemas.microsoft.com/office/drawing/2010/main"/>
              </a:ext>
            </a:extLst>
          </a:blip>
          <a:srcRect t="-16940" b="-19489"/>
          <a:stretch/>
        </p:blipFill>
        <p:spPr>
          <a:xfrm>
            <a:off x="-899653" y="-896293"/>
            <a:ext cx="4672629" cy="7049728"/>
          </a:xfrm>
          <a:prstGeom prst="ellipse">
            <a:avLst/>
          </a:prstGeom>
        </p:spPr>
      </p:pic>
      <p:sp>
        <p:nvSpPr>
          <p:cNvPr id="4" name="TextBox 3">
            <a:extLst>
              <a:ext uri="{FF2B5EF4-FFF2-40B4-BE49-F238E27FC236}">
                <a16:creationId xmlns:a16="http://schemas.microsoft.com/office/drawing/2014/main" id="{914994C3-2C81-C2E4-D0D9-22DCF202CA64}"/>
              </a:ext>
            </a:extLst>
          </p:cNvPr>
          <p:cNvSpPr txBox="1"/>
          <p:nvPr/>
        </p:nvSpPr>
        <p:spPr>
          <a:xfrm>
            <a:off x="6497383" y="3446846"/>
            <a:ext cx="58541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23</a:t>
            </a:r>
          </a:p>
        </p:txBody>
      </p:sp>
      <p:sp>
        <p:nvSpPr>
          <p:cNvPr id="5" name="TextBox 4">
            <a:extLst>
              <a:ext uri="{FF2B5EF4-FFF2-40B4-BE49-F238E27FC236}">
                <a16:creationId xmlns:a16="http://schemas.microsoft.com/office/drawing/2014/main" id="{E8136CAB-18CD-758A-3D7A-9F86CEBA8898}"/>
              </a:ext>
            </a:extLst>
          </p:cNvPr>
          <p:cNvSpPr txBox="1"/>
          <p:nvPr/>
        </p:nvSpPr>
        <p:spPr>
          <a:xfrm>
            <a:off x="6509180" y="3877760"/>
            <a:ext cx="2419838"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Reduction in the time it takes to transfer a patient from ED to an inpatient bed</a:t>
            </a:r>
          </a:p>
        </p:txBody>
      </p:sp>
      <p:sp>
        <p:nvSpPr>
          <p:cNvPr id="6" name="TextBox 5">
            <a:extLst>
              <a:ext uri="{FF2B5EF4-FFF2-40B4-BE49-F238E27FC236}">
                <a16:creationId xmlns:a16="http://schemas.microsoft.com/office/drawing/2014/main" id="{9D6BEB00-E537-D4D8-A7AB-C0320DD2F9ED}"/>
              </a:ext>
            </a:extLst>
          </p:cNvPr>
          <p:cNvSpPr txBox="1"/>
          <p:nvPr/>
        </p:nvSpPr>
        <p:spPr>
          <a:xfrm>
            <a:off x="6943696" y="3537039"/>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5420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1B19-C9EA-AE06-20A2-00543444984A}"/>
              </a:ext>
            </a:extLst>
          </p:cNvPr>
          <p:cNvSpPr>
            <a:spLocks noGrp="1"/>
          </p:cNvSpPr>
          <p:nvPr>
            <p:ph type="title"/>
          </p:nvPr>
        </p:nvSpPr>
        <p:spPr/>
        <p:txBody>
          <a:bodyPr/>
          <a:lstStyle/>
          <a:p>
            <a:r>
              <a:rPr lang="en-GB" sz="4000" dirty="0"/>
              <a:t>Emergency response</a:t>
            </a:r>
          </a:p>
        </p:txBody>
      </p:sp>
    </p:spTree>
    <p:extLst>
      <p:ext uri="{BB962C8B-B14F-4D97-AF65-F5344CB8AC3E}">
        <p14:creationId xmlns:p14="http://schemas.microsoft.com/office/powerpoint/2010/main" val="171087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Recording 2022-10-07 at 19.04.11" descr="Screen Recording 2022-10-07 at 19.04.11">
            <a:hlinkClick r:id="" action="ppaction://media"/>
            <a:extLst>
              <a:ext uri="{FF2B5EF4-FFF2-40B4-BE49-F238E27FC236}">
                <a16:creationId xmlns:a16="http://schemas.microsoft.com/office/drawing/2014/main" id="{BA79DFEB-BE6D-4DE5-FE5C-AD3CF196B5B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335" t="42326" r="19091" b="39377"/>
          <a:stretch/>
        </p:blipFill>
        <p:spPr>
          <a:xfrm>
            <a:off x="2897474" y="350784"/>
            <a:ext cx="1530623" cy="440575"/>
          </a:xfrm>
          <a:prstGeom prst="rect">
            <a:avLst/>
          </a:prstGeom>
          <a:effectLst>
            <a:outerShdw blurRad="88900" dist="38100" dir="2700000" algn="tl" rotWithShape="0">
              <a:schemeClr val="tx1">
                <a:lumMod val="50000"/>
                <a:lumOff val="50000"/>
                <a:alpha val="40000"/>
              </a:schemeClr>
            </a:outerShdw>
          </a:effectLst>
        </p:spPr>
      </p:pic>
      <p:pic>
        <p:nvPicPr>
          <p:cNvPr id="7" name="Picture 6" descr="Graphical user interface, text, application&#10;&#10;Description automatically generated">
            <a:extLst>
              <a:ext uri="{FF2B5EF4-FFF2-40B4-BE49-F238E27FC236}">
                <a16:creationId xmlns:a16="http://schemas.microsoft.com/office/drawing/2014/main" id="{AC4AC43D-125B-EB6D-02C0-8BCEBF9092D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084706" y="350784"/>
            <a:ext cx="1564888" cy="427464"/>
          </a:xfrm>
          <a:prstGeom prst="rect">
            <a:avLst/>
          </a:prstGeom>
          <a:effectLst>
            <a:outerShdw blurRad="93279" dist="38100" dir="2700000" algn="tl" rotWithShape="0">
              <a:schemeClr val="tx1">
                <a:lumMod val="50000"/>
                <a:lumOff val="50000"/>
                <a:alpha val="40000"/>
              </a:schemeClr>
            </a:outerShdw>
          </a:effectLst>
        </p:spPr>
      </p:pic>
      <p:pic>
        <p:nvPicPr>
          <p:cNvPr id="9" name="Picture 8" descr="Graphical user interface, text, application&#10;&#10;Description automatically generated">
            <a:extLst>
              <a:ext uri="{FF2B5EF4-FFF2-40B4-BE49-F238E27FC236}">
                <a16:creationId xmlns:a16="http://schemas.microsoft.com/office/drawing/2014/main" id="{07825773-CC20-3E33-2191-1BB45F412D54}"/>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306203" y="350784"/>
            <a:ext cx="1564888" cy="427464"/>
          </a:xfrm>
          <a:prstGeom prst="rect">
            <a:avLst/>
          </a:prstGeom>
          <a:effectLst>
            <a:outerShdw blurRad="93279" dist="38100" dir="2700000" algn="tl" rotWithShape="0">
              <a:schemeClr val="tx1">
                <a:lumMod val="50000"/>
                <a:lumOff val="50000"/>
                <a:alpha val="40000"/>
              </a:schemeClr>
            </a:outerShdw>
          </a:effectLst>
        </p:spPr>
      </p:pic>
      <p:pic>
        <p:nvPicPr>
          <p:cNvPr id="11" name="Picture 10" descr="A picture containing text, screenshot, monitor&#10;&#10;Description automatically generated">
            <a:extLst>
              <a:ext uri="{FF2B5EF4-FFF2-40B4-BE49-F238E27FC236}">
                <a16:creationId xmlns:a16="http://schemas.microsoft.com/office/drawing/2014/main" id="{A93D92EF-13B1-72A3-2A4B-1B57DDCEB6A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409331" y="1004661"/>
            <a:ext cx="6915638" cy="4669317"/>
          </a:xfrm>
          <a:prstGeom prst="rect">
            <a:avLst/>
          </a:prstGeom>
        </p:spPr>
      </p:pic>
      <p:pic>
        <p:nvPicPr>
          <p:cNvPr id="13" name="Picture 12" descr="Graphical user interface, text, application&#10;&#10;Description automatically generated with medium confidence">
            <a:extLst>
              <a:ext uri="{FF2B5EF4-FFF2-40B4-BE49-F238E27FC236}">
                <a16:creationId xmlns:a16="http://schemas.microsoft.com/office/drawing/2014/main" id="{290F0570-D1D1-C8CF-1F83-5AA3E3B797F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52877" y="1119692"/>
            <a:ext cx="1753306" cy="1336507"/>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172BC9AC-1447-65D6-8C29-71BBC0BB491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10878" y="3769963"/>
            <a:ext cx="2726288" cy="1561936"/>
          </a:xfrm>
          <a:prstGeom prst="rect">
            <a:avLst/>
          </a:prstGeom>
        </p:spPr>
      </p:pic>
      <p:pic>
        <p:nvPicPr>
          <p:cNvPr id="17" name="Picture 16" descr="Graphical user interface, text, application, chat or text message&#10;&#10;Description automatically generated">
            <a:extLst>
              <a:ext uri="{FF2B5EF4-FFF2-40B4-BE49-F238E27FC236}">
                <a16:creationId xmlns:a16="http://schemas.microsoft.com/office/drawing/2014/main" id="{24A30FA7-12F0-6140-9E3D-6626B525AF6A}"/>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10878" y="2456199"/>
            <a:ext cx="1837304" cy="1400539"/>
          </a:xfrm>
          <a:prstGeom prst="rect">
            <a:avLst/>
          </a:prstGeom>
        </p:spPr>
      </p:pic>
    </p:spTree>
    <p:extLst>
      <p:ext uri="{BB962C8B-B14F-4D97-AF65-F5344CB8AC3E}">
        <p14:creationId xmlns:p14="http://schemas.microsoft.com/office/powerpoint/2010/main" val="279414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B9F3496-95E1-8896-7A92-263B6F0F4103}"/>
              </a:ext>
            </a:extLst>
          </p:cNvPr>
          <p:cNvSpPr txBox="1"/>
          <p:nvPr/>
        </p:nvSpPr>
        <p:spPr>
          <a:xfrm>
            <a:off x="3996077" y="3446846"/>
            <a:ext cx="385042"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id="{A9FDFF66-D394-CAC0-3644-ACCFE05AAB56}"/>
              </a:ext>
            </a:extLst>
          </p:cNvPr>
          <p:cNvSpPr txBox="1"/>
          <p:nvPr/>
        </p:nvSpPr>
        <p:spPr>
          <a:xfrm>
            <a:off x="4265198" y="3539206"/>
            <a:ext cx="28725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x</a:t>
            </a:r>
          </a:p>
        </p:txBody>
      </p:sp>
      <p:sp>
        <p:nvSpPr>
          <p:cNvPr id="13" name="TextBox 12">
            <a:extLst>
              <a:ext uri="{FF2B5EF4-FFF2-40B4-BE49-F238E27FC236}">
                <a16:creationId xmlns:a16="http://schemas.microsoft.com/office/drawing/2014/main" id="{23A9160C-8D05-A623-3B45-744DBD1A1938}"/>
              </a:ext>
            </a:extLst>
          </p:cNvPr>
          <p:cNvSpPr txBox="1"/>
          <p:nvPr/>
        </p:nvSpPr>
        <p:spPr>
          <a:xfrm>
            <a:off x="6497383" y="2098337"/>
            <a:ext cx="58541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50</a:t>
            </a:r>
          </a:p>
        </p:txBody>
      </p:sp>
      <p:sp>
        <p:nvSpPr>
          <p:cNvPr id="14" name="TextBox 13">
            <a:extLst>
              <a:ext uri="{FF2B5EF4-FFF2-40B4-BE49-F238E27FC236}">
                <a16:creationId xmlns:a16="http://schemas.microsoft.com/office/drawing/2014/main" id="{B67CBE52-CA9A-81BA-A978-D047E4831610}"/>
              </a:ext>
            </a:extLst>
          </p:cNvPr>
          <p:cNvSpPr txBox="1"/>
          <p:nvPr/>
        </p:nvSpPr>
        <p:spPr>
          <a:xfrm>
            <a:off x="6943696" y="2190697"/>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5880CDC6-4A38-676B-AC7E-9BB8AF7E8F06}"/>
              </a:ext>
            </a:extLst>
          </p:cNvPr>
          <p:cNvSpPr txBox="1"/>
          <p:nvPr/>
        </p:nvSpPr>
        <p:spPr>
          <a:xfrm>
            <a:off x="3996078" y="2544612"/>
            <a:ext cx="2419838"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Reduction in undetected out-of-hospital cardiac arrests</a:t>
            </a:r>
          </a:p>
        </p:txBody>
      </p:sp>
      <p:sp>
        <p:nvSpPr>
          <p:cNvPr id="17" name="TextBox 16">
            <a:extLst>
              <a:ext uri="{FF2B5EF4-FFF2-40B4-BE49-F238E27FC236}">
                <a16:creationId xmlns:a16="http://schemas.microsoft.com/office/drawing/2014/main" id="{F5A81512-C443-4371-7B6E-2D39192FFC03}"/>
              </a:ext>
            </a:extLst>
          </p:cNvPr>
          <p:cNvSpPr txBox="1"/>
          <p:nvPr/>
        </p:nvSpPr>
        <p:spPr>
          <a:xfrm>
            <a:off x="3996077" y="3877760"/>
            <a:ext cx="2419838" cy="553998"/>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Faster identification of performance issues amongst call-handlers and 50% increase in call evaluation</a:t>
            </a:r>
          </a:p>
        </p:txBody>
      </p:sp>
      <p:sp>
        <p:nvSpPr>
          <p:cNvPr id="18" name="TextBox 17">
            <a:extLst>
              <a:ext uri="{FF2B5EF4-FFF2-40B4-BE49-F238E27FC236}">
                <a16:creationId xmlns:a16="http://schemas.microsoft.com/office/drawing/2014/main" id="{39C3C5F4-4B82-6DF5-E8A3-B23F4F23385D}"/>
              </a:ext>
            </a:extLst>
          </p:cNvPr>
          <p:cNvSpPr txBox="1"/>
          <p:nvPr/>
        </p:nvSpPr>
        <p:spPr>
          <a:xfrm>
            <a:off x="6509180" y="2529251"/>
            <a:ext cx="2419838"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Reduction in the error rate of call-handlers</a:t>
            </a:r>
          </a:p>
        </p:txBody>
      </p:sp>
      <p:sp>
        <p:nvSpPr>
          <p:cNvPr id="19" name="TextBox 18">
            <a:extLst>
              <a:ext uri="{FF2B5EF4-FFF2-40B4-BE49-F238E27FC236}">
                <a16:creationId xmlns:a16="http://schemas.microsoft.com/office/drawing/2014/main" id="{7A8809D9-0B2F-3B45-70C4-B9A05C473C3D}"/>
              </a:ext>
            </a:extLst>
          </p:cNvPr>
          <p:cNvSpPr txBox="1"/>
          <p:nvPr/>
        </p:nvSpPr>
        <p:spPr>
          <a:xfrm>
            <a:off x="3996077" y="969242"/>
            <a:ext cx="4932942" cy="461665"/>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Performance claims from multiple vendors of hospital command centre, patient flow and capacity management tools</a:t>
            </a:r>
          </a:p>
        </p:txBody>
      </p:sp>
      <p:sp>
        <p:nvSpPr>
          <p:cNvPr id="20" name="TextBox 19">
            <a:extLst>
              <a:ext uri="{FF2B5EF4-FFF2-40B4-BE49-F238E27FC236}">
                <a16:creationId xmlns:a16="http://schemas.microsoft.com/office/drawing/2014/main" id="{4086023B-67BB-052D-9BFA-2F52CF0FA087}"/>
              </a:ext>
            </a:extLst>
          </p:cNvPr>
          <p:cNvSpPr txBox="1"/>
          <p:nvPr/>
        </p:nvSpPr>
        <p:spPr>
          <a:xfrm>
            <a:off x="3996077" y="428982"/>
            <a:ext cx="4583242"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EMERGENCY RESPONSE</a:t>
            </a:r>
          </a:p>
        </p:txBody>
      </p:sp>
      <p:sp>
        <p:nvSpPr>
          <p:cNvPr id="2" name="TextBox 1">
            <a:extLst>
              <a:ext uri="{FF2B5EF4-FFF2-40B4-BE49-F238E27FC236}">
                <a16:creationId xmlns:a16="http://schemas.microsoft.com/office/drawing/2014/main" id="{7E1E0DD1-50EE-7B0B-EB4E-985D16D511AF}"/>
              </a:ext>
            </a:extLst>
          </p:cNvPr>
          <p:cNvSpPr txBox="1"/>
          <p:nvPr/>
        </p:nvSpPr>
        <p:spPr>
          <a:xfrm>
            <a:off x="3996077" y="2098337"/>
            <a:ext cx="58541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43</a:t>
            </a:r>
          </a:p>
        </p:txBody>
      </p:sp>
      <p:sp>
        <p:nvSpPr>
          <p:cNvPr id="3" name="TextBox 2">
            <a:extLst>
              <a:ext uri="{FF2B5EF4-FFF2-40B4-BE49-F238E27FC236}">
                <a16:creationId xmlns:a16="http://schemas.microsoft.com/office/drawing/2014/main" id="{ECCE554C-62DF-AB76-A279-0528888C1417}"/>
              </a:ext>
            </a:extLst>
          </p:cNvPr>
          <p:cNvSpPr txBox="1"/>
          <p:nvPr/>
        </p:nvSpPr>
        <p:spPr>
          <a:xfrm>
            <a:off x="4455337" y="2190697"/>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31733360-D274-9ECB-2A40-09549281138F}"/>
              </a:ext>
            </a:extLst>
          </p:cNvPr>
          <p:cNvPicPr>
            <a:picLocks noChangeAspect="1"/>
          </p:cNvPicPr>
          <p:nvPr/>
        </p:nvPicPr>
        <p:blipFill rotWithShape="1">
          <a:blip r:embed="rId3">
            <a:extLst>
              <a:ext uri="{28A0092B-C50C-407E-A947-70E740481C1C}">
                <a14:useLocalDpi xmlns:a14="http://schemas.microsoft.com/office/drawing/2010/main"/>
              </a:ext>
            </a:extLst>
          </a:blip>
          <a:srcRect t="-17770" b="-19231"/>
          <a:stretch/>
        </p:blipFill>
        <p:spPr>
          <a:xfrm>
            <a:off x="-899653" y="-914399"/>
            <a:ext cx="4672629" cy="7049728"/>
          </a:xfrm>
          <a:prstGeom prst="ellipse">
            <a:avLst/>
          </a:prstGeom>
        </p:spPr>
      </p:pic>
      <p:sp>
        <p:nvSpPr>
          <p:cNvPr id="4" name="TextBox 3">
            <a:extLst>
              <a:ext uri="{FF2B5EF4-FFF2-40B4-BE49-F238E27FC236}">
                <a16:creationId xmlns:a16="http://schemas.microsoft.com/office/drawing/2014/main" id="{914994C3-2C81-C2E4-D0D9-22DCF202CA64}"/>
              </a:ext>
            </a:extLst>
          </p:cNvPr>
          <p:cNvSpPr txBox="1"/>
          <p:nvPr/>
        </p:nvSpPr>
        <p:spPr>
          <a:xfrm>
            <a:off x="6497383" y="3446846"/>
            <a:ext cx="58541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25</a:t>
            </a:r>
          </a:p>
        </p:txBody>
      </p:sp>
      <p:sp>
        <p:nvSpPr>
          <p:cNvPr id="5" name="TextBox 4">
            <a:extLst>
              <a:ext uri="{FF2B5EF4-FFF2-40B4-BE49-F238E27FC236}">
                <a16:creationId xmlns:a16="http://schemas.microsoft.com/office/drawing/2014/main" id="{E8136CAB-18CD-758A-3D7A-9F86CEBA8898}"/>
              </a:ext>
            </a:extLst>
          </p:cNvPr>
          <p:cNvSpPr txBox="1"/>
          <p:nvPr/>
        </p:nvSpPr>
        <p:spPr>
          <a:xfrm>
            <a:off x="6509180" y="3877760"/>
            <a:ext cx="2419838" cy="246221"/>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Increase in pace of call-handling</a:t>
            </a:r>
          </a:p>
        </p:txBody>
      </p:sp>
      <p:sp>
        <p:nvSpPr>
          <p:cNvPr id="6" name="TextBox 5">
            <a:extLst>
              <a:ext uri="{FF2B5EF4-FFF2-40B4-BE49-F238E27FC236}">
                <a16:creationId xmlns:a16="http://schemas.microsoft.com/office/drawing/2014/main" id="{9D6BEB00-E537-D4D8-A7AB-C0320DD2F9ED}"/>
              </a:ext>
            </a:extLst>
          </p:cNvPr>
          <p:cNvSpPr txBox="1"/>
          <p:nvPr/>
        </p:nvSpPr>
        <p:spPr>
          <a:xfrm>
            <a:off x="6943696" y="3537039"/>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1206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1B19-C9EA-AE06-20A2-00543444984A}"/>
              </a:ext>
            </a:extLst>
          </p:cNvPr>
          <p:cNvSpPr>
            <a:spLocks noGrp="1"/>
          </p:cNvSpPr>
          <p:nvPr>
            <p:ph type="title"/>
          </p:nvPr>
        </p:nvSpPr>
        <p:spPr/>
        <p:txBody>
          <a:bodyPr/>
          <a:lstStyle/>
          <a:p>
            <a:r>
              <a:rPr lang="en-GB" sz="4000" dirty="0"/>
              <a:t>Traffic management</a:t>
            </a:r>
          </a:p>
        </p:txBody>
      </p:sp>
    </p:spTree>
    <p:extLst>
      <p:ext uri="{BB962C8B-B14F-4D97-AF65-F5344CB8AC3E}">
        <p14:creationId xmlns:p14="http://schemas.microsoft.com/office/powerpoint/2010/main" val="270628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indoor, several&#10;&#10;Description automatically generated">
            <a:extLst>
              <a:ext uri="{FF2B5EF4-FFF2-40B4-BE49-F238E27FC236}">
                <a16:creationId xmlns:a16="http://schemas.microsoft.com/office/drawing/2014/main" id="{44167507-B9D5-810A-06F5-40F83673E33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
          <a:stretch/>
        </p:blipFill>
        <p:spPr>
          <a:xfrm>
            <a:off x="21" y="964"/>
            <a:ext cx="9143980" cy="5142539"/>
          </a:xfrm>
          <a:prstGeom prst="rect">
            <a:avLst/>
          </a:prstGeom>
        </p:spPr>
      </p:pic>
    </p:spTree>
    <p:extLst>
      <p:ext uri="{BB962C8B-B14F-4D97-AF65-F5344CB8AC3E}">
        <p14:creationId xmlns:p14="http://schemas.microsoft.com/office/powerpoint/2010/main" val="367628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CB4FF7CB-7A6F-AA7C-6FEB-04A292F9DE0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72000" y="-2469"/>
            <a:ext cx="4572000" cy="5145969"/>
          </a:xfrm>
          <a:prstGeom prst="rect">
            <a:avLst/>
          </a:prstGeom>
        </p:spPr>
      </p:pic>
      <p:pic>
        <p:nvPicPr>
          <p:cNvPr id="3" name="Picture 2" descr="A computer with a map on the screen&#10;&#10;Description automatically generated with medium confidence">
            <a:extLst>
              <a:ext uri="{FF2B5EF4-FFF2-40B4-BE49-F238E27FC236}">
                <a16:creationId xmlns:a16="http://schemas.microsoft.com/office/drawing/2014/main" id="{5CB75AC4-EA62-8B1F-901B-C58725C5145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4572000" cy="5143500"/>
          </a:xfrm>
          <a:prstGeom prst="rect">
            <a:avLst/>
          </a:prstGeom>
        </p:spPr>
      </p:pic>
    </p:spTree>
    <p:extLst>
      <p:ext uri="{BB962C8B-B14F-4D97-AF65-F5344CB8AC3E}">
        <p14:creationId xmlns:p14="http://schemas.microsoft.com/office/powerpoint/2010/main" val="165054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45823157-95C6-148F-544C-ABB19E221F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5923" y="80748"/>
            <a:ext cx="7012154" cy="4982003"/>
          </a:xfrm>
          <a:prstGeom prst="rect">
            <a:avLst/>
          </a:prstGeom>
          <a:effectLst>
            <a:outerShdw blurRad="88900" dist="38100" dir="2700000" algn="tl" rotWithShape="0">
              <a:schemeClr val="tx1">
                <a:lumMod val="50000"/>
                <a:lumOff val="50000"/>
                <a:alpha val="40000"/>
              </a:schemeClr>
            </a:outerShdw>
          </a:effectLst>
        </p:spPr>
      </p:pic>
    </p:spTree>
    <p:extLst>
      <p:ext uri="{BB962C8B-B14F-4D97-AF65-F5344CB8AC3E}">
        <p14:creationId xmlns:p14="http://schemas.microsoft.com/office/powerpoint/2010/main" val="166311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B9F3496-95E1-8896-7A92-263B6F0F4103}"/>
              </a:ext>
            </a:extLst>
          </p:cNvPr>
          <p:cNvSpPr txBox="1"/>
          <p:nvPr/>
        </p:nvSpPr>
        <p:spPr>
          <a:xfrm>
            <a:off x="3996077" y="3446846"/>
            <a:ext cx="98616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1000</a:t>
            </a:r>
          </a:p>
        </p:txBody>
      </p:sp>
      <p:sp>
        <p:nvSpPr>
          <p:cNvPr id="12" name="TextBox 11">
            <a:extLst>
              <a:ext uri="{FF2B5EF4-FFF2-40B4-BE49-F238E27FC236}">
                <a16:creationId xmlns:a16="http://schemas.microsoft.com/office/drawing/2014/main" id="{A9FDFF66-D394-CAC0-3644-ACCFE05AAB56}"/>
              </a:ext>
            </a:extLst>
          </p:cNvPr>
          <p:cNvSpPr txBox="1"/>
          <p:nvPr/>
        </p:nvSpPr>
        <p:spPr>
          <a:xfrm>
            <a:off x="4872413" y="3539206"/>
            <a:ext cx="593432"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lives</a:t>
            </a:r>
          </a:p>
        </p:txBody>
      </p:sp>
      <p:sp>
        <p:nvSpPr>
          <p:cNvPr id="13" name="TextBox 12">
            <a:extLst>
              <a:ext uri="{FF2B5EF4-FFF2-40B4-BE49-F238E27FC236}">
                <a16:creationId xmlns:a16="http://schemas.microsoft.com/office/drawing/2014/main" id="{23A9160C-8D05-A623-3B45-744DBD1A1938}"/>
              </a:ext>
            </a:extLst>
          </p:cNvPr>
          <p:cNvSpPr txBox="1"/>
          <p:nvPr/>
        </p:nvSpPr>
        <p:spPr>
          <a:xfrm>
            <a:off x="6497383" y="2098337"/>
            <a:ext cx="58541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10</a:t>
            </a:r>
          </a:p>
        </p:txBody>
      </p:sp>
      <p:sp>
        <p:nvSpPr>
          <p:cNvPr id="14" name="TextBox 13">
            <a:extLst>
              <a:ext uri="{FF2B5EF4-FFF2-40B4-BE49-F238E27FC236}">
                <a16:creationId xmlns:a16="http://schemas.microsoft.com/office/drawing/2014/main" id="{B67CBE52-CA9A-81BA-A978-D047E4831610}"/>
              </a:ext>
            </a:extLst>
          </p:cNvPr>
          <p:cNvSpPr txBox="1"/>
          <p:nvPr/>
        </p:nvSpPr>
        <p:spPr>
          <a:xfrm>
            <a:off x="6943696" y="2190697"/>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5880CDC6-4A38-676B-AC7E-9BB8AF7E8F06}"/>
              </a:ext>
            </a:extLst>
          </p:cNvPr>
          <p:cNvSpPr txBox="1"/>
          <p:nvPr/>
        </p:nvSpPr>
        <p:spPr>
          <a:xfrm>
            <a:off x="3996078" y="2544612"/>
            <a:ext cx="2419838" cy="553998"/>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Reduction in congestion and improvement in journey time, in and around hospitals</a:t>
            </a:r>
          </a:p>
        </p:txBody>
      </p:sp>
      <p:sp>
        <p:nvSpPr>
          <p:cNvPr id="17" name="TextBox 16">
            <a:extLst>
              <a:ext uri="{FF2B5EF4-FFF2-40B4-BE49-F238E27FC236}">
                <a16:creationId xmlns:a16="http://schemas.microsoft.com/office/drawing/2014/main" id="{F5A81512-C443-4371-7B6E-2D39192FFC03}"/>
              </a:ext>
            </a:extLst>
          </p:cNvPr>
          <p:cNvSpPr txBox="1"/>
          <p:nvPr/>
        </p:nvSpPr>
        <p:spPr>
          <a:xfrm>
            <a:off x="3996077" y="3877760"/>
            <a:ext cx="2419838"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Saved every year in the UK alone through air pollution reduction</a:t>
            </a:r>
          </a:p>
        </p:txBody>
      </p:sp>
      <p:sp>
        <p:nvSpPr>
          <p:cNvPr id="18" name="TextBox 17">
            <a:extLst>
              <a:ext uri="{FF2B5EF4-FFF2-40B4-BE49-F238E27FC236}">
                <a16:creationId xmlns:a16="http://schemas.microsoft.com/office/drawing/2014/main" id="{39C3C5F4-4B82-6DF5-E8A3-B23F4F23385D}"/>
              </a:ext>
            </a:extLst>
          </p:cNvPr>
          <p:cNvSpPr txBox="1"/>
          <p:nvPr/>
        </p:nvSpPr>
        <p:spPr>
          <a:xfrm>
            <a:off x="6509180" y="2529251"/>
            <a:ext cx="2419838" cy="400110"/>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Reduction in particulates that are likely to adversely affect human health</a:t>
            </a:r>
          </a:p>
        </p:txBody>
      </p:sp>
      <p:sp>
        <p:nvSpPr>
          <p:cNvPr id="19" name="TextBox 18">
            <a:extLst>
              <a:ext uri="{FF2B5EF4-FFF2-40B4-BE49-F238E27FC236}">
                <a16:creationId xmlns:a16="http://schemas.microsoft.com/office/drawing/2014/main" id="{7A8809D9-0B2F-3B45-70C4-B9A05C473C3D}"/>
              </a:ext>
            </a:extLst>
          </p:cNvPr>
          <p:cNvSpPr txBox="1"/>
          <p:nvPr/>
        </p:nvSpPr>
        <p:spPr>
          <a:xfrm>
            <a:off x="3996077" y="969242"/>
            <a:ext cx="4932942" cy="461665"/>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Projections based on theoretical performance, estimates from offline trials of the </a:t>
            </a:r>
            <a:r>
              <a:rPr lang="en-GB" sz="1200" dirty="0" err="1">
                <a:solidFill>
                  <a:schemeClr val="bg1"/>
                </a:solidFill>
                <a:latin typeface="Arial" panose="020B0604020202020204" pitchFamily="34" charset="0"/>
                <a:cs typeface="Arial" panose="020B0604020202020204" pitchFamily="34" charset="0"/>
              </a:rPr>
              <a:t>Simplifai</a:t>
            </a:r>
            <a:r>
              <a:rPr lang="en-GB" sz="1200" dirty="0">
                <a:solidFill>
                  <a:schemeClr val="bg1"/>
                </a:solidFill>
                <a:latin typeface="Arial" panose="020B0604020202020204" pitchFamily="34" charset="0"/>
                <a:cs typeface="Arial" panose="020B0604020202020204" pitchFamily="34" charset="0"/>
              </a:rPr>
              <a:t> software, and limited real-world trials</a:t>
            </a:r>
          </a:p>
        </p:txBody>
      </p:sp>
      <p:sp>
        <p:nvSpPr>
          <p:cNvPr id="20" name="TextBox 19">
            <a:extLst>
              <a:ext uri="{FF2B5EF4-FFF2-40B4-BE49-F238E27FC236}">
                <a16:creationId xmlns:a16="http://schemas.microsoft.com/office/drawing/2014/main" id="{4086023B-67BB-052D-9BFA-2F52CF0FA087}"/>
              </a:ext>
            </a:extLst>
          </p:cNvPr>
          <p:cNvSpPr txBox="1"/>
          <p:nvPr/>
        </p:nvSpPr>
        <p:spPr>
          <a:xfrm>
            <a:off x="3996077" y="428982"/>
            <a:ext cx="4435830"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TRAFFIC MANAGEMENT</a:t>
            </a:r>
          </a:p>
        </p:txBody>
      </p:sp>
      <p:sp>
        <p:nvSpPr>
          <p:cNvPr id="2" name="TextBox 1">
            <a:extLst>
              <a:ext uri="{FF2B5EF4-FFF2-40B4-BE49-F238E27FC236}">
                <a16:creationId xmlns:a16="http://schemas.microsoft.com/office/drawing/2014/main" id="{7E1E0DD1-50EE-7B0B-EB4E-985D16D511AF}"/>
              </a:ext>
            </a:extLst>
          </p:cNvPr>
          <p:cNvSpPr txBox="1"/>
          <p:nvPr/>
        </p:nvSpPr>
        <p:spPr>
          <a:xfrm>
            <a:off x="3996077" y="2098337"/>
            <a:ext cx="58541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20</a:t>
            </a:r>
          </a:p>
        </p:txBody>
      </p:sp>
      <p:sp>
        <p:nvSpPr>
          <p:cNvPr id="3" name="TextBox 2">
            <a:extLst>
              <a:ext uri="{FF2B5EF4-FFF2-40B4-BE49-F238E27FC236}">
                <a16:creationId xmlns:a16="http://schemas.microsoft.com/office/drawing/2014/main" id="{ECCE554C-62DF-AB76-A279-0528888C1417}"/>
              </a:ext>
            </a:extLst>
          </p:cNvPr>
          <p:cNvSpPr txBox="1"/>
          <p:nvPr/>
        </p:nvSpPr>
        <p:spPr>
          <a:xfrm>
            <a:off x="4455337" y="2190697"/>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31733360-D274-9ECB-2A40-09549281138F}"/>
              </a:ext>
            </a:extLst>
          </p:cNvPr>
          <p:cNvPicPr>
            <a:picLocks noChangeAspect="1"/>
          </p:cNvPicPr>
          <p:nvPr/>
        </p:nvPicPr>
        <p:blipFill rotWithShape="1">
          <a:blip r:embed="rId3">
            <a:extLst>
              <a:ext uri="{28A0092B-C50C-407E-A947-70E740481C1C}">
                <a14:useLocalDpi xmlns:a14="http://schemas.microsoft.com/office/drawing/2010/main"/>
              </a:ext>
            </a:extLst>
          </a:blip>
          <a:srcRect t="-17740" b="-19277"/>
          <a:stretch/>
        </p:blipFill>
        <p:spPr>
          <a:xfrm>
            <a:off x="-899653" y="-914399"/>
            <a:ext cx="4672629" cy="7049728"/>
          </a:xfrm>
          <a:prstGeom prst="ellipse">
            <a:avLst/>
          </a:prstGeom>
        </p:spPr>
      </p:pic>
    </p:spTree>
    <p:extLst>
      <p:ext uri="{BB962C8B-B14F-4D97-AF65-F5344CB8AC3E}">
        <p14:creationId xmlns:p14="http://schemas.microsoft.com/office/powerpoint/2010/main" val="191585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1B19-C9EA-AE06-20A2-00543444984A}"/>
              </a:ext>
            </a:extLst>
          </p:cNvPr>
          <p:cNvSpPr>
            <a:spLocks noGrp="1"/>
          </p:cNvSpPr>
          <p:nvPr>
            <p:ph type="title"/>
          </p:nvPr>
        </p:nvSpPr>
        <p:spPr/>
        <p:txBody>
          <a:bodyPr/>
          <a:lstStyle/>
          <a:p>
            <a:r>
              <a:rPr lang="en-GB" sz="4000" dirty="0"/>
              <a:t>Predicting and improving outcomes</a:t>
            </a:r>
          </a:p>
        </p:txBody>
      </p:sp>
    </p:spTree>
    <p:extLst>
      <p:ext uri="{BB962C8B-B14F-4D97-AF65-F5344CB8AC3E}">
        <p14:creationId xmlns:p14="http://schemas.microsoft.com/office/powerpoint/2010/main" val="202604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Image" descr="Image"/>
          <p:cNvPicPr>
            <a:picLocks noChangeAspect="1"/>
          </p:cNvPicPr>
          <p:nvPr/>
        </p:nvPicPr>
        <p:blipFill>
          <a:blip r:embed="rId3"/>
          <a:stretch>
            <a:fillRect/>
          </a:stretch>
        </p:blipFill>
        <p:spPr>
          <a:xfrm>
            <a:off x="0" y="0"/>
            <a:ext cx="9144000" cy="5143500"/>
          </a:xfrm>
          <a:prstGeom prst="rect">
            <a:avLst/>
          </a:prstGeom>
          <a:ln w="12700">
            <a:miter lim="400000"/>
          </a:ln>
        </p:spPr>
      </p:pic>
    </p:spTree>
    <p:extLst>
      <p:ext uri="{BB962C8B-B14F-4D97-AF65-F5344CB8AC3E}">
        <p14:creationId xmlns:p14="http://schemas.microsoft.com/office/powerpoint/2010/main" val="304787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A338147D-82C9-82E8-0D8F-B420E0A6236D}"/>
              </a:ext>
            </a:extLst>
          </p:cNvPr>
          <p:cNvSpPr/>
          <p:nvPr/>
        </p:nvSpPr>
        <p:spPr>
          <a:xfrm>
            <a:off x="9178986" y="3149083"/>
            <a:ext cx="1680719" cy="3022693"/>
          </a:xfrm>
          <a:prstGeom prst="rect">
            <a:avLst/>
          </a:prstGeom>
          <a:solidFill>
            <a:srgbClr val="202020">
              <a:lumMod val="10000"/>
              <a:lumOff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entury Gothic"/>
              <a:ea typeface="+mn-ea"/>
              <a:cs typeface="+mn-cs"/>
            </a:endParaRPr>
          </a:p>
        </p:txBody>
      </p:sp>
      <p:sp>
        <p:nvSpPr>
          <p:cNvPr id="86" name="Title 85">
            <a:extLst>
              <a:ext uri="{FF2B5EF4-FFF2-40B4-BE49-F238E27FC236}">
                <a16:creationId xmlns:a16="http://schemas.microsoft.com/office/drawing/2014/main" id="{FB9CBFF3-5732-A33F-AF73-2FF3103E600A}"/>
              </a:ext>
            </a:extLst>
          </p:cNvPr>
          <p:cNvSpPr>
            <a:spLocks noGrp="1"/>
          </p:cNvSpPr>
          <p:nvPr>
            <p:ph type="title"/>
          </p:nvPr>
        </p:nvSpPr>
        <p:spPr/>
        <p:txBody>
          <a:bodyPr/>
          <a:lstStyle/>
          <a:p>
            <a:r>
              <a:rPr lang="en-GB" sz="2800" dirty="0"/>
              <a:t>PROGNOSTIC BIOMARKERS FROM H&amp;E</a:t>
            </a:r>
          </a:p>
        </p:txBody>
      </p:sp>
      <p:pic>
        <p:nvPicPr>
          <p:cNvPr id="3" name="Google Shape;526;g116a0b0424e_0_55" descr="Animal Primary Tissues | Boundless Biology">
            <a:extLst>
              <a:ext uri="{FF2B5EF4-FFF2-40B4-BE49-F238E27FC236}">
                <a16:creationId xmlns:a16="http://schemas.microsoft.com/office/drawing/2014/main" id="{833CC881-11CF-E4C6-FED3-D2C24CE0798C}"/>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94775" y="2059630"/>
            <a:ext cx="665008" cy="583076"/>
          </a:xfrm>
          <a:prstGeom prst="hexagon">
            <a:avLst>
              <a:gd name="adj" fmla="val 25000"/>
              <a:gd name="vf" fmla="val 115470"/>
            </a:avLst>
          </a:prstGeom>
          <a:solidFill>
            <a:schemeClr val="lt1"/>
          </a:solidFill>
          <a:ln w="19050" cap="flat" cmpd="sng">
            <a:solidFill>
              <a:srgbClr val="1E335E"/>
            </a:solidFill>
            <a:prstDash val="solid"/>
            <a:round/>
            <a:headEnd type="none" w="sm" len="sm"/>
            <a:tailEnd type="none" w="sm" len="sm"/>
          </a:ln>
          <a:effectLst>
            <a:outerShdw blurRad="63500" algn="ctr" rotWithShape="0">
              <a:srgbClr val="000000">
                <a:alpha val="40000"/>
              </a:srgbClr>
            </a:outerShdw>
          </a:effectLst>
        </p:spPr>
      </p:pic>
      <p:sp>
        <p:nvSpPr>
          <p:cNvPr id="5" name="Google Shape;528;g116a0b0424e_0_55">
            <a:extLst>
              <a:ext uri="{FF2B5EF4-FFF2-40B4-BE49-F238E27FC236}">
                <a16:creationId xmlns:a16="http://schemas.microsoft.com/office/drawing/2014/main" id="{C1EE9846-6F88-1570-129E-93C0D1A57B2C}"/>
              </a:ext>
            </a:extLst>
          </p:cNvPr>
          <p:cNvSpPr/>
          <p:nvPr/>
        </p:nvSpPr>
        <p:spPr>
          <a:xfrm>
            <a:off x="6285609" y="1394484"/>
            <a:ext cx="957359" cy="17728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i="0" u="none" strike="noStrike" cap="none">
                <a:solidFill>
                  <a:srgbClr val="1E335E"/>
                </a:solidFill>
                <a:latin typeface="Arial" panose="020B0604020202020204" pitchFamily="34" charset="0"/>
                <a:ea typeface="Montserrat Light"/>
                <a:cs typeface="Arial" panose="020B0604020202020204" pitchFamily="34" charset="0"/>
                <a:sym typeface="Montserrat Light"/>
              </a:rPr>
              <a:t>Genomic</a:t>
            </a:r>
            <a:endParaRPr sz="1100" i="0" u="none" strike="noStrike" cap="none">
              <a:solidFill>
                <a:srgbClr val="1E335E"/>
              </a:solidFill>
              <a:latin typeface="Arial" panose="020B0604020202020204" pitchFamily="34" charset="0"/>
              <a:ea typeface="Arial"/>
              <a:cs typeface="Arial" panose="020B0604020202020204" pitchFamily="34" charset="0"/>
              <a:sym typeface="Arial"/>
            </a:endParaRPr>
          </a:p>
        </p:txBody>
      </p:sp>
      <p:grpSp>
        <p:nvGrpSpPr>
          <p:cNvPr id="7" name="Google Shape;530;g116a0b0424e_0_55">
            <a:extLst>
              <a:ext uri="{FF2B5EF4-FFF2-40B4-BE49-F238E27FC236}">
                <a16:creationId xmlns:a16="http://schemas.microsoft.com/office/drawing/2014/main" id="{2718B67C-B60C-0CF2-0670-04E9D3E504AD}"/>
              </a:ext>
            </a:extLst>
          </p:cNvPr>
          <p:cNvGrpSpPr/>
          <p:nvPr/>
        </p:nvGrpSpPr>
        <p:grpSpPr>
          <a:xfrm>
            <a:off x="6611624" y="1670402"/>
            <a:ext cx="1427099" cy="751134"/>
            <a:chOff x="10010782" y="2606113"/>
            <a:chExt cx="3891092" cy="2048021"/>
          </a:xfrm>
        </p:grpSpPr>
        <p:grpSp>
          <p:nvGrpSpPr>
            <p:cNvPr id="12" name="Google Shape;531;g116a0b0424e_0_55">
              <a:extLst>
                <a:ext uri="{FF2B5EF4-FFF2-40B4-BE49-F238E27FC236}">
                  <a16:creationId xmlns:a16="http://schemas.microsoft.com/office/drawing/2014/main" id="{E00E74F1-33A0-4E30-07BF-4E764CB4609C}"/>
                </a:ext>
              </a:extLst>
            </p:cNvPr>
            <p:cNvGrpSpPr/>
            <p:nvPr/>
          </p:nvGrpSpPr>
          <p:grpSpPr>
            <a:xfrm>
              <a:off x="10010782" y="2606113"/>
              <a:ext cx="2996194" cy="2048021"/>
              <a:chOff x="3187589" y="2983370"/>
              <a:chExt cx="1733808" cy="1185129"/>
            </a:xfrm>
          </p:grpSpPr>
          <p:pic>
            <p:nvPicPr>
              <p:cNvPr id="14" name="Google Shape;532;g116a0b0424e_0_55" descr="Google Shape;188;p5">
                <a:extLst>
                  <a:ext uri="{FF2B5EF4-FFF2-40B4-BE49-F238E27FC236}">
                    <a16:creationId xmlns:a16="http://schemas.microsoft.com/office/drawing/2014/main" id="{B90618CD-0644-2C2F-2C93-AA843033A956}"/>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187589" y="2983370"/>
                <a:ext cx="749781" cy="749864"/>
              </a:xfrm>
              <a:custGeom>
                <a:avLst/>
                <a:gdLst/>
                <a:ahLst/>
                <a:cxnLst/>
                <a:rect l="l" t="t" r="r" b="b"/>
                <a:pathLst>
                  <a:path w="19678" h="20595" extrusionOk="0">
                    <a:moveTo>
                      <a:pt x="9841" y="0"/>
                    </a:moveTo>
                    <a:cubicBezTo>
                      <a:pt x="7323" y="0"/>
                      <a:pt x="4803" y="1004"/>
                      <a:pt x="2882" y="3014"/>
                    </a:cubicBezTo>
                    <a:cubicBezTo>
                      <a:pt x="-961" y="7036"/>
                      <a:pt x="-961" y="13558"/>
                      <a:pt x="2882" y="17578"/>
                    </a:cubicBezTo>
                    <a:cubicBezTo>
                      <a:pt x="6724" y="21600"/>
                      <a:pt x="12954" y="21600"/>
                      <a:pt x="16796" y="17578"/>
                    </a:cubicBezTo>
                    <a:cubicBezTo>
                      <a:pt x="20639" y="13558"/>
                      <a:pt x="20639" y="7036"/>
                      <a:pt x="16796" y="3014"/>
                    </a:cubicBezTo>
                    <a:cubicBezTo>
                      <a:pt x="14875" y="1004"/>
                      <a:pt x="12359" y="0"/>
                      <a:pt x="9841" y="0"/>
                    </a:cubicBezTo>
                    <a:close/>
                  </a:path>
                </a:pathLst>
              </a:custGeom>
              <a:noFill/>
              <a:ln>
                <a:noFill/>
              </a:ln>
              <a:effectLst>
                <a:outerShdw blurRad="152400" dist="210262" dir="7132441" rotWithShape="0">
                  <a:srgbClr val="000000">
                    <a:alpha val="5880"/>
                  </a:srgbClr>
                </a:outerShdw>
              </a:effectLst>
            </p:spPr>
          </p:pic>
          <p:pic>
            <p:nvPicPr>
              <p:cNvPr id="15" name="Google Shape;533;g116a0b0424e_0_55" descr="Google Shape;189;p5">
                <a:extLst>
                  <a:ext uri="{FF2B5EF4-FFF2-40B4-BE49-F238E27FC236}">
                    <a16:creationId xmlns:a16="http://schemas.microsoft.com/office/drawing/2014/main" id="{5547C65B-705B-9DC4-A244-FEF1BD878ED9}"/>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171607" y="2983370"/>
                <a:ext cx="749790" cy="749790"/>
              </a:xfrm>
              <a:custGeom>
                <a:avLst/>
                <a:gdLst/>
                <a:ahLst/>
                <a:cxnLst/>
                <a:rect l="l" t="t"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noFill/>
              <a:ln>
                <a:noFill/>
              </a:ln>
            </p:spPr>
          </p:pic>
          <p:pic>
            <p:nvPicPr>
              <p:cNvPr id="16" name="Google Shape;534;g116a0b0424e_0_55" descr="Google Shape;190;p5">
                <a:extLst>
                  <a:ext uri="{FF2B5EF4-FFF2-40B4-BE49-F238E27FC236}">
                    <a16:creationId xmlns:a16="http://schemas.microsoft.com/office/drawing/2014/main" id="{0B5B89E1-E9C3-C421-6366-B0903C060B0E}"/>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3688774" y="3418709"/>
                <a:ext cx="749790" cy="749790"/>
              </a:xfrm>
              <a:custGeom>
                <a:avLst/>
                <a:gdLst/>
                <a:ahLst/>
                <a:cxnLst/>
                <a:rect l="l" t="t"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noFill/>
              <a:ln>
                <a:noFill/>
              </a:ln>
            </p:spPr>
          </p:pic>
        </p:grpSp>
        <p:pic>
          <p:nvPicPr>
            <p:cNvPr id="13" name="Google Shape;535;g116a0b0424e_0_55" descr="Metabolomics:Open Access- Open Access Journals">
              <a:extLst>
                <a:ext uri="{FF2B5EF4-FFF2-40B4-BE49-F238E27FC236}">
                  <a16:creationId xmlns:a16="http://schemas.microsoft.com/office/drawing/2014/main" id="{11BA1EAA-38EC-ED4A-0AFC-CDB33EC0BCD8}"/>
                </a:ext>
              </a:extLst>
            </p:cNvPr>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12604974" y="3324734"/>
              <a:ext cx="1296900" cy="1295700"/>
            </a:xfrm>
            <a:prstGeom prst="ellipse">
              <a:avLst/>
            </a:prstGeom>
            <a:noFill/>
            <a:ln>
              <a:noFill/>
            </a:ln>
          </p:spPr>
        </p:pic>
      </p:grpSp>
      <p:sp>
        <p:nvSpPr>
          <p:cNvPr id="8" name="Google Shape;536;g116a0b0424e_0_55">
            <a:extLst>
              <a:ext uri="{FF2B5EF4-FFF2-40B4-BE49-F238E27FC236}">
                <a16:creationId xmlns:a16="http://schemas.microsoft.com/office/drawing/2014/main" id="{2028BB53-E329-A776-148F-7076D0D891D6}"/>
              </a:ext>
            </a:extLst>
          </p:cNvPr>
          <p:cNvSpPr/>
          <p:nvPr/>
        </p:nvSpPr>
        <p:spPr>
          <a:xfrm>
            <a:off x="6361044" y="2439544"/>
            <a:ext cx="1111558" cy="1872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i="0" u="none" strike="noStrike" cap="none">
                <a:solidFill>
                  <a:srgbClr val="1E335E"/>
                </a:solidFill>
                <a:latin typeface="Arial" panose="020B0604020202020204" pitchFamily="34" charset="0"/>
                <a:ea typeface="Montserrat Light"/>
                <a:cs typeface="Arial" panose="020B0604020202020204" pitchFamily="34" charset="0"/>
                <a:sym typeface="Montserrat Light"/>
              </a:rPr>
              <a:t>Transcriptomic</a:t>
            </a:r>
            <a:endParaRPr sz="1100" i="0" u="none" strike="noStrike" cap="none">
              <a:solidFill>
                <a:srgbClr val="1E335E"/>
              </a:solidFill>
              <a:latin typeface="Arial" panose="020B0604020202020204" pitchFamily="34" charset="0"/>
              <a:ea typeface="Arial"/>
              <a:cs typeface="Arial" panose="020B0604020202020204" pitchFamily="34" charset="0"/>
              <a:sym typeface="Arial"/>
            </a:endParaRPr>
          </a:p>
        </p:txBody>
      </p:sp>
      <p:sp>
        <p:nvSpPr>
          <p:cNvPr id="9" name="Google Shape;537;g116a0b0424e_0_55">
            <a:extLst>
              <a:ext uri="{FF2B5EF4-FFF2-40B4-BE49-F238E27FC236}">
                <a16:creationId xmlns:a16="http://schemas.microsoft.com/office/drawing/2014/main" id="{B293DDA4-CCE2-E425-4609-C6CDFB3F0419}"/>
              </a:ext>
            </a:extLst>
          </p:cNvPr>
          <p:cNvSpPr/>
          <p:nvPr/>
        </p:nvSpPr>
        <p:spPr>
          <a:xfrm>
            <a:off x="7074396" y="1403939"/>
            <a:ext cx="957359" cy="17728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i="0" u="none" strike="noStrike" cap="none">
                <a:solidFill>
                  <a:srgbClr val="1E335E"/>
                </a:solidFill>
                <a:latin typeface="Arial" panose="020B0604020202020204" pitchFamily="34" charset="0"/>
                <a:ea typeface="Montserrat Light"/>
                <a:cs typeface="Arial" panose="020B0604020202020204" pitchFamily="34" charset="0"/>
                <a:sym typeface="Montserrat Light"/>
              </a:rPr>
              <a:t>Proteomic</a:t>
            </a:r>
            <a:endParaRPr sz="1100" i="0" u="none" strike="noStrike" cap="none">
              <a:solidFill>
                <a:srgbClr val="1E335E"/>
              </a:solidFill>
              <a:latin typeface="Arial" panose="020B0604020202020204" pitchFamily="34" charset="0"/>
              <a:ea typeface="Arial"/>
              <a:cs typeface="Arial" panose="020B0604020202020204" pitchFamily="34" charset="0"/>
              <a:sym typeface="Arial"/>
            </a:endParaRPr>
          </a:p>
        </p:txBody>
      </p:sp>
      <p:sp>
        <p:nvSpPr>
          <p:cNvPr id="10" name="Google Shape;538;g116a0b0424e_0_55">
            <a:extLst>
              <a:ext uri="{FF2B5EF4-FFF2-40B4-BE49-F238E27FC236}">
                <a16:creationId xmlns:a16="http://schemas.microsoft.com/office/drawing/2014/main" id="{D17E5387-574A-227C-9F76-C3B580D7A6C3}"/>
              </a:ext>
            </a:extLst>
          </p:cNvPr>
          <p:cNvSpPr/>
          <p:nvPr/>
        </p:nvSpPr>
        <p:spPr>
          <a:xfrm>
            <a:off x="7472601" y="2438459"/>
            <a:ext cx="1017005" cy="18832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i="0" u="none" strike="noStrike" cap="none">
                <a:solidFill>
                  <a:srgbClr val="1E335E"/>
                </a:solidFill>
                <a:latin typeface="Arial" panose="020B0604020202020204" pitchFamily="34" charset="0"/>
                <a:ea typeface="Montserrat Light"/>
                <a:cs typeface="Arial" panose="020B0604020202020204" pitchFamily="34" charset="0"/>
                <a:sym typeface="Montserrat Light"/>
              </a:rPr>
              <a:t>Metabolomic</a:t>
            </a:r>
            <a:endParaRPr sz="1100" i="0" u="none" strike="noStrike" cap="none">
              <a:solidFill>
                <a:srgbClr val="1E335E"/>
              </a:solidFill>
              <a:latin typeface="Arial" panose="020B0604020202020204" pitchFamily="34" charset="0"/>
              <a:ea typeface="Arial"/>
              <a:cs typeface="Arial" panose="020B0604020202020204" pitchFamily="34" charset="0"/>
              <a:sym typeface="Arial"/>
            </a:endParaRPr>
          </a:p>
        </p:txBody>
      </p:sp>
      <p:pic>
        <p:nvPicPr>
          <p:cNvPr id="19" name="Google Shape;555;g116a0b0424e_0_55">
            <a:extLst>
              <a:ext uri="{FF2B5EF4-FFF2-40B4-BE49-F238E27FC236}">
                <a16:creationId xmlns:a16="http://schemas.microsoft.com/office/drawing/2014/main" id="{B0EF878C-6509-3299-744E-1757B66141D4}"/>
              </a:ext>
            </a:extLst>
          </p:cNvPr>
          <p:cNvPicPr preferRelativeResize="0"/>
          <p:nvPr/>
        </p:nvPicPr>
        <p:blipFill rotWithShape="1">
          <a:blip r:embed="rId8">
            <a:alphaModFix/>
          </a:blip>
          <a:srcRect/>
          <a:stretch/>
        </p:blipFill>
        <p:spPr>
          <a:xfrm>
            <a:off x="2822037" y="1407393"/>
            <a:ext cx="2399710" cy="2011318"/>
          </a:xfrm>
          <a:prstGeom prst="rect">
            <a:avLst/>
          </a:prstGeom>
          <a:noFill/>
          <a:ln>
            <a:noFill/>
          </a:ln>
        </p:spPr>
      </p:pic>
      <p:sp>
        <p:nvSpPr>
          <p:cNvPr id="21" name="Right Arrow 20">
            <a:extLst>
              <a:ext uri="{FF2B5EF4-FFF2-40B4-BE49-F238E27FC236}">
                <a16:creationId xmlns:a16="http://schemas.microsoft.com/office/drawing/2014/main" id="{BCF9813D-AD50-A7AD-BB68-DE0BF1BE6251}"/>
              </a:ext>
            </a:extLst>
          </p:cNvPr>
          <p:cNvSpPr/>
          <p:nvPr/>
        </p:nvSpPr>
        <p:spPr>
          <a:xfrm>
            <a:off x="1907723" y="2045969"/>
            <a:ext cx="415984" cy="585685"/>
          </a:xfrm>
          <a:prstGeom prst="rightArrow">
            <a:avLst/>
          </a:prstGeom>
          <a:solidFill>
            <a:srgbClr val="00A6CA"/>
          </a:solidFill>
          <a:ln>
            <a:solidFill>
              <a:srgbClr val="1E3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a:extLst>
              <a:ext uri="{FF2B5EF4-FFF2-40B4-BE49-F238E27FC236}">
                <a16:creationId xmlns:a16="http://schemas.microsoft.com/office/drawing/2014/main" id="{E1214C00-4098-BF9F-A200-3C736E2BC8A9}"/>
              </a:ext>
            </a:extLst>
          </p:cNvPr>
          <p:cNvSpPr/>
          <p:nvPr/>
        </p:nvSpPr>
        <p:spPr>
          <a:xfrm>
            <a:off x="5697310" y="2120209"/>
            <a:ext cx="415984" cy="585685"/>
          </a:xfrm>
          <a:prstGeom prst="rightArrow">
            <a:avLst/>
          </a:prstGeom>
          <a:solidFill>
            <a:srgbClr val="00A6CA"/>
          </a:solidFill>
          <a:ln>
            <a:solidFill>
              <a:srgbClr val="1E3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Google Shape;528;g116a0b0424e_0_55">
            <a:extLst>
              <a:ext uri="{FF2B5EF4-FFF2-40B4-BE49-F238E27FC236}">
                <a16:creationId xmlns:a16="http://schemas.microsoft.com/office/drawing/2014/main" id="{6F9B5353-F0BB-C97C-A6CD-0BCF1018406A}"/>
              </a:ext>
            </a:extLst>
          </p:cNvPr>
          <p:cNvSpPr/>
          <p:nvPr/>
        </p:nvSpPr>
        <p:spPr>
          <a:xfrm>
            <a:off x="548600" y="1749636"/>
            <a:ext cx="957359" cy="17728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i="0" u="none" strike="noStrike" cap="none">
                <a:solidFill>
                  <a:srgbClr val="1E335E"/>
                </a:solidFill>
                <a:latin typeface="Arial" panose="020B0604020202020204" pitchFamily="34" charset="0"/>
                <a:ea typeface="Montserrat Light"/>
                <a:cs typeface="Arial" panose="020B0604020202020204" pitchFamily="34" charset="0"/>
                <a:sym typeface="Montserrat Light"/>
              </a:rPr>
              <a:t>H&amp;E Slide</a:t>
            </a:r>
            <a:endParaRPr sz="1100" i="0" u="none" strike="noStrike" cap="none">
              <a:solidFill>
                <a:srgbClr val="1E335E"/>
              </a:solidFill>
              <a:latin typeface="Arial" panose="020B0604020202020204" pitchFamily="34" charset="0"/>
              <a:ea typeface="Arial"/>
              <a:cs typeface="Arial" panose="020B0604020202020204" pitchFamily="34" charset="0"/>
              <a:sym typeface="Arial"/>
            </a:endParaRPr>
          </a:p>
        </p:txBody>
      </p:sp>
      <p:sp>
        <p:nvSpPr>
          <p:cNvPr id="26" name="Google Shape;536;g116a0b0424e_0_55">
            <a:extLst>
              <a:ext uri="{FF2B5EF4-FFF2-40B4-BE49-F238E27FC236}">
                <a16:creationId xmlns:a16="http://schemas.microsoft.com/office/drawing/2014/main" id="{06552FE1-5CD3-7AD3-27BF-B6E1B87FB9F5}"/>
              </a:ext>
            </a:extLst>
          </p:cNvPr>
          <p:cNvSpPr/>
          <p:nvPr/>
        </p:nvSpPr>
        <p:spPr>
          <a:xfrm>
            <a:off x="694776" y="3784323"/>
            <a:ext cx="7703790" cy="425722"/>
          </a:xfrm>
          <a:prstGeom prst="rect">
            <a:avLst/>
          </a:prstGeom>
          <a:solidFill>
            <a:schemeClr val="bg1">
              <a:lumMod val="95000"/>
            </a:schemeClr>
          </a:solidFill>
          <a:ln>
            <a:solidFill>
              <a:srgbClr val="1E335E"/>
            </a:solidFill>
          </a:ln>
        </p:spPr>
        <p:txBody>
          <a:bodyPr spcFirstLastPara="1" wrap="square" lIns="91425" tIns="45700" rIns="91425" bIns="45700" anchor="ctr" anchorCtr="0">
            <a:noAutofit/>
          </a:bodyPr>
          <a:lstStyle/>
          <a:p>
            <a:pPr marR="0" lvl="0" algn="ctr" rtl="0">
              <a:lnSpc>
                <a:spcPct val="100000"/>
              </a:lnSpc>
              <a:spcBef>
                <a:spcPts val="0"/>
              </a:spcBef>
              <a:spcAft>
                <a:spcPts val="0"/>
              </a:spcAft>
              <a:buClr>
                <a:srgbClr val="000000"/>
              </a:buClr>
              <a:buSzPts val="1100"/>
            </a:pPr>
            <a:r>
              <a:rPr lang="en-GB" sz="1600" b="1" i="0" u="none" strike="noStrike" cap="none">
                <a:solidFill>
                  <a:srgbClr val="1E335E"/>
                </a:solidFill>
                <a:latin typeface="Arial" panose="020B0604020202020204" pitchFamily="34" charset="0"/>
                <a:ea typeface="Montserrat Light"/>
                <a:cs typeface="Arial" panose="020B0604020202020204" pitchFamily="34" charset="0"/>
                <a:sym typeface="Montserrat Light"/>
              </a:rPr>
              <a:t>ER, PR, HER2 and Ki67 in breast cancer</a:t>
            </a:r>
            <a:endParaRPr sz="1600" b="1" i="0" u="none" strike="noStrike" cap="none">
              <a:solidFill>
                <a:srgbClr val="1E335E"/>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07090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A338147D-82C9-82E8-0D8F-B420E0A6236D}"/>
              </a:ext>
            </a:extLst>
          </p:cNvPr>
          <p:cNvSpPr/>
          <p:nvPr/>
        </p:nvSpPr>
        <p:spPr>
          <a:xfrm>
            <a:off x="9178986" y="3149083"/>
            <a:ext cx="1680719" cy="3022693"/>
          </a:xfrm>
          <a:prstGeom prst="rect">
            <a:avLst/>
          </a:prstGeom>
          <a:solidFill>
            <a:srgbClr val="202020">
              <a:lumMod val="10000"/>
              <a:lumOff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entury Gothic"/>
              <a:ea typeface="+mn-ea"/>
              <a:cs typeface="+mn-cs"/>
            </a:endParaRPr>
          </a:p>
        </p:txBody>
      </p:sp>
      <p:sp>
        <p:nvSpPr>
          <p:cNvPr id="86" name="Title 85">
            <a:extLst>
              <a:ext uri="{FF2B5EF4-FFF2-40B4-BE49-F238E27FC236}">
                <a16:creationId xmlns:a16="http://schemas.microsoft.com/office/drawing/2014/main" id="{FB9CBFF3-5732-A33F-AF73-2FF3103E600A}"/>
              </a:ext>
            </a:extLst>
          </p:cNvPr>
          <p:cNvSpPr>
            <a:spLocks noGrp="1"/>
          </p:cNvSpPr>
          <p:nvPr>
            <p:ph type="title"/>
          </p:nvPr>
        </p:nvSpPr>
        <p:spPr/>
        <p:txBody>
          <a:bodyPr/>
          <a:lstStyle/>
          <a:p>
            <a:r>
              <a:rPr lang="en-GB" sz="2800" dirty="0"/>
              <a:t>PD-L1 FOR IMPROVED IMMUNOTHERAPY</a:t>
            </a:r>
          </a:p>
        </p:txBody>
      </p:sp>
      <p:pic>
        <p:nvPicPr>
          <p:cNvPr id="4" name="Picture 3" descr="A picture containing diagram&#10;&#10;Description automatically generated">
            <a:extLst>
              <a:ext uri="{FF2B5EF4-FFF2-40B4-BE49-F238E27FC236}">
                <a16:creationId xmlns:a16="http://schemas.microsoft.com/office/drawing/2014/main" id="{963A4725-12EF-58E3-704B-96622427A8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15947"/>
            <a:ext cx="9144000" cy="4773478"/>
          </a:xfrm>
          <a:prstGeom prst="rect">
            <a:avLst/>
          </a:prstGeom>
        </p:spPr>
      </p:pic>
    </p:spTree>
    <p:extLst>
      <p:ext uri="{BB962C8B-B14F-4D97-AF65-F5344CB8AC3E}">
        <p14:creationId xmlns:p14="http://schemas.microsoft.com/office/powerpoint/2010/main" val="91353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7E6C-2E05-50E9-6A7D-910226239896}"/>
              </a:ext>
            </a:extLst>
          </p:cNvPr>
          <p:cNvSpPr>
            <a:spLocks noGrp="1"/>
          </p:cNvSpPr>
          <p:nvPr>
            <p:ph type="title"/>
          </p:nvPr>
        </p:nvSpPr>
        <p:spPr/>
        <p:txBody>
          <a:bodyPr/>
          <a:lstStyle/>
          <a:p>
            <a:r>
              <a:rPr lang="en-GB" sz="2800" dirty="0"/>
              <a:t>RISK MODELS AND TREATMENT PLANNING</a:t>
            </a:r>
          </a:p>
        </p:txBody>
      </p:sp>
      <p:pic>
        <p:nvPicPr>
          <p:cNvPr id="30" name="Picture 29" descr="Graphical user interface, text, application&#10;&#10;Description automatically generated">
            <a:extLst>
              <a:ext uri="{FF2B5EF4-FFF2-40B4-BE49-F238E27FC236}">
                <a16:creationId xmlns:a16="http://schemas.microsoft.com/office/drawing/2014/main" id="{36360653-C3D0-2B02-FB64-B931F2F2381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9763" y="1115947"/>
            <a:ext cx="3044863" cy="1674877"/>
          </a:xfrm>
          <a:prstGeom prst="rect">
            <a:avLst/>
          </a:prstGeom>
        </p:spPr>
      </p:pic>
      <p:pic>
        <p:nvPicPr>
          <p:cNvPr id="32" name="Picture 31" descr="Text, timeline&#10;&#10;Description automatically generated with medium confidence">
            <a:extLst>
              <a:ext uri="{FF2B5EF4-FFF2-40B4-BE49-F238E27FC236}">
                <a16:creationId xmlns:a16="http://schemas.microsoft.com/office/drawing/2014/main" id="{82A05D7A-CD84-1751-D0A9-08B0A6E89D2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17696" y="1115947"/>
            <a:ext cx="3956541" cy="2057401"/>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0166A541-897E-D461-65BC-9122160E7C1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25777" y="3047555"/>
            <a:ext cx="2946223" cy="1959996"/>
          </a:xfrm>
          <a:prstGeom prst="rect">
            <a:avLst/>
          </a:prstGeom>
        </p:spPr>
      </p:pic>
    </p:spTree>
    <p:extLst>
      <p:ext uri="{BB962C8B-B14F-4D97-AF65-F5344CB8AC3E}">
        <p14:creationId xmlns:p14="http://schemas.microsoft.com/office/powerpoint/2010/main" val="31841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7E6C-2E05-50E9-6A7D-910226239896}"/>
              </a:ext>
            </a:extLst>
          </p:cNvPr>
          <p:cNvSpPr>
            <a:spLocks noGrp="1"/>
          </p:cNvSpPr>
          <p:nvPr>
            <p:ph type="title"/>
          </p:nvPr>
        </p:nvSpPr>
        <p:spPr/>
        <p:txBody>
          <a:bodyPr/>
          <a:lstStyle/>
          <a:p>
            <a:r>
              <a:rPr lang="en-GB" sz="2800" dirty="0"/>
              <a:t>NEW CANCER SUBTYPES</a:t>
            </a:r>
          </a:p>
        </p:txBody>
      </p:sp>
      <p:pic>
        <p:nvPicPr>
          <p:cNvPr id="7" name="Picture 6" descr="Text&#10;&#10;Description automatically generated">
            <a:extLst>
              <a:ext uri="{FF2B5EF4-FFF2-40B4-BE49-F238E27FC236}">
                <a16:creationId xmlns:a16="http://schemas.microsoft.com/office/drawing/2014/main" id="{8D92F4E2-9C1B-54EF-0E99-A1E8590912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9763" y="1115946"/>
            <a:ext cx="5988187" cy="3321859"/>
          </a:xfrm>
          <a:prstGeom prst="rect">
            <a:avLst/>
          </a:prstGeom>
        </p:spPr>
      </p:pic>
    </p:spTree>
    <p:extLst>
      <p:ext uri="{BB962C8B-B14F-4D97-AF65-F5344CB8AC3E}">
        <p14:creationId xmlns:p14="http://schemas.microsoft.com/office/powerpoint/2010/main" val="178649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1B19-C9EA-AE06-20A2-00543444984A}"/>
              </a:ext>
            </a:extLst>
          </p:cNvPr>
          <p:cNvSpPr>
            <a:spLocks noGrp="1"/>
          </p:cNvSpPr>
          <p:nvPr>
            <p:ph type="title"/>
          </p:nvPr>
        </p:nvSpPr>
        <p:spPr/>
        <p:txBody>
          <a:bodyPr/>
          <a:lstStyle/>
          <a:p>
            <a:r>
              <a:rPr lang="en-GB" sz="4000" dirty="0"/>
              <a:t>A dose of reality</a:t>
            </a:r>
          </a:p>
        </p:txBody>
      </p:sp>
    </p:spTree>
    <p:extLst>
      <p:ext uri="{BB962C8B-B14F-4D97-AF65-F5344CB8AC3E}">
        <p14:creationId xmlns:p14="http://schemas.microsoft.com/office/powerpoint/2010/main" val="106092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garment&#10;&#10;Description automatically generated with medium confidence">
            <a:extLst>
              <a:ext uri="{FF2B5EF4-FFF2-40B4-BE49-F238E27FC236}">
                <a16:creationId xmlns:a16="http://schemas.microsoft.com/office/drawing/2014/main" id="{658B1AE7-C3BA-290C-1B47-CB323583A95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1" y="964"/>
            <a:ext cx="9143980" cy="5142539"/>
          </a:xfrm>
          <a:prstGeom prst="rect">
            <a:avLst/>
          </a:prstGeom>
        </p:spPr>
      </p:pic>
    </p:spTree>
    <p:extLst>
      <p:ext uri="{BB962C8B-B14F-4D97-AF65-F5344CB8AC3E}">
        <p14:creationId xmlns:p14="http://schemas.microsoft.com/office/powerpoint/2010/main" val="408070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5B1CC6-4CD6-5979-AC46-6611CB90AA63}"/>
              </a:ext>
            </a:extLst>
          </p:cNvPr>
          <p:cNvSpPr txBox="1"/>
          <p:nvPr/>
        </p:nvSpPr>
        <p:spPr>
          <a:xfrm>
            <a:off x="377088" y="469767"/>
            <a:ext cx="3787191"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RATE OF INVENTION</a:t>
            </a:r>
          </a:p>
        </p:txBody>
      </p:sp>
      <p:pic>
        <p:nvPicPr>
          <p:cNvPr id="3" name="Picture 2">
            <a:extLst>
              <a:ext uri="{FF2B5EF4-FFF2-40B4-BE49-F238E27FC236}">
                <a16:creationId xmlns:a16="http://schemas.microsoft.com/office/drawing/2014/main" id="{A92A315D-F1CA-A5B3-1D00-E8C97BE9A8BF}"/>
              </a:ext>
            </a:extLst>
          </p:cNvPr>
          <p:cNvPicPr>
            <a:picLocks noChangeAspect="1"/>
          </p:cNvPicPr>
          <p:nvPr/>
        </p:nvPicPr>
        <p:blipFill>
          <a:blip r:embed="rId3"/>
          <a:stretch>
            <a:fillRect/>
          </a:stretch>
        </p:blipFill>
        <p:spPr>
          <a:xfrm>
            <a:off x="514103" y="1110667"/>
            <a:ext cx="4335050" cy="2607390"/>
          </a:xfrm>
          <a:prstGeom prst="rect">
            <a:avLst/>
          </a:prstGeom>
          <a:ln w="38100">
            <a:solidFill>
              <a:schemeClr val="bg1"/>
            </a:solidFill>
          </a:ln>
        </p:spPr>
      </p:pic>
      <p:pic>
        <p:nvPicPr>
          <p:cNvPr id="4" name="Picture 3">
            <a:extLst>
              <a:ext uri="{FF2B5EF4-FFF2-40B4-BE49-F238E27FC236}">
                <a16:creationId xmlns:a16="http://schemas.microsoft.com/office/drawing/2014/main" id="{75DC26D6-726A-61B8-E127-9874EB522237}"/>
              </a:ext>
            </a:extLst>
          </p:cNvPr>
          <p:cNvPicPr>
            <a:picLocks noChangeAspect="1"/>
          </p:cNvPicPr>
          <p:nvPr/>
        </p:nvPicPr>
        <p:blipFill>
          <a:blip r:embed="rId4"/>
          <a:stretch>
            <a:fillRect/>
          </a:stretch>
        </p:blipFill>
        <p:spPr>
          <a:xfrm>
            <a:off x="5031080" y="1110666"/>
            <a:ext cx="3598818" cy="3724826"/>
          </a:xfrm>
          <a:prstGeom prst="rect">
            <a:avLst/>
          </a:prstGeom>
          <a:ln w="38100">
            <a:solidFill>
              <a:schemeClr val="bg1"/>
            </a:solidFill>
          </a:ln>
        </p:spPr>
      </p:pic>
      <p:sp>
        <p:nvSpPr>
          <p:cNvPr id="5" name="TextBox 4">
            <a:extLst>
              <a:ext uri="{FF2B5EF4-FFF2-40B4-BE49-F238E27FC236}">
                <a16:creationId xmlns:a16="http://schemas.microsoft.com/office/drawing/2014/main" id="{CCA5D89B-CD42-9D78-FA58-9B21F64C4CD7}"/>
              </a:ext>
            </a:extLst>
          </p:cNvPr>
          <p:cNvSpPr txBox="1"/>
          <p:nvPr/>
        </p:nvSpPr>
        <p:spPr>
          <a:xfrm>
            <a:off x="385957" y="4281494"/>
            <a:ext cx="2264046" cy="553998"/>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of all FDA-registered software medical devices are in the field of </a:t>
            </a:r>
            <a:r>
              <a:rPr lang="en-GB" sz="1000" b="1" dirty="0">
                <a:solidFill>
                  <a:schemeClr val="bg1"/>
                </a:solidFill>
                <a:latin typeface="Arial" panose="020B0604020202020204" pitchFamily="34" charset="0"/>
                <a:cs typeface="Arial" panose="020B0604020202020204" pitchFamily="34" charset="0"/>
              </a:rPr>
              <a:t>radiology</a:t>
            </a:r>
          </a:p>
        </p:txBody>
      </p:sp>
      <p:sp>
        <p:nvSpPr>
          <p:cNvPr id="6" name="TextBox 5">
            <a:extLst>
              <a:ext uri="{FF2B5EF4-FFF2-40B4-BE49-F238E27FC236}">
                <a16:creationId xmlns:a16="http://schemas.microsoft.com/office/drawing/2014/main" id="{034DBB53-428A-B7AE-4C8B-BEB234E2AF21}"/>
              </a:ext>
            </a:extLst>
          </p:cNvPr>
          <p:cNvSpPr txBox="1"/>
          <p:nvPr/>
        </p:nvSpPr>
        <p:spPr>
          <a:xfrm>
            <a:off x="385956" y="3835219"/>
            <a:ext cx="585417"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75</a:t>
            </a:r>
          </a:p>
        </p:txBody>
      </p:sp>
      <p:sp>
        <p:nvSpPr>
          <p:cNvPr id="8" name="TextBox 7">
            <a:extLst>
              <a:ext uri="{FF2B5EF4-FFF2-40B4-BE49-F238E27FC236}">
                <a16:creationId xmlns:a16="http://schemas.microsoft.com/office/drawing/2014/main" id="{A63B0755-D45E-2C86-8CC1-DDC824102577}"/>
              </a:ext>
            </a:extLst>
          </p:cNvPr>
          <p:cNvSpPr txBox="1"/>
          <p:nvPr/>
        </p:nvSpPr>
        <p:spPr>
          <a:xfrm>
            <a:off x="826912" y="3927579"/>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279EF205-2E3C-A28C-933D-9209530A43C8}"/>
              </a:ext>
            </a:extLst>
          </p:cNvPr>
          <p:cNvSpPr txBox="1"/>
          <p:nvPr/>
        </p:nvSpPr>
        <p:spPr>
          <a:xfrm>
            <a:off x="2778149" y="4281494"/>
            <a:ext cx="2264046" cy="553998"/>
          </a:xfrm>
          <a:prstGeom prst="rect">
            <a:avLst/>
          </a:prstGeom>
          <a:noFill/>
        </p:spPr>
        <p:txBody>
          <a:bodyPr wrap="square" rtlCol="0">
            <a:spAutoFit/>
          </a:bodyPr>
          <a:lstStyle/>
          <a:p>
            <a:r>
              <a:rPr lang="en-GB" sz="1000" dirty="0">
                <a:solidFill>
                  <a:schemeClr val="bg1"/>
                </a:solidFill>
                <a:latin typeface="Arial" panose="020B0604020202020204" pitchFamily="34" charset="0"/>
                <a:cs typeface="Arial" panose="020B0604020202020204" pitchFamily="34" charset="0"/>
              </a:rPr>
              <a:t>of devices are in the field of </a:t>
            </a:r>
            <a:r>
              <a:rPr lang="en-GB" sz="1000" b="1" dirty="0">
                <a:solidFill>
                  <a:schemeClr val="bg1"/>
                </a:solidFill>
                <a:latin typeface="Arial" panose="020B0604020202020204" pitchFamily="34" charset="0"/>
                <a:cs typeface="Arial" panose="020B0604020202020204" pitchFamily="34" charset="0"/>
              </a:rPr>
              <a:t>cardiology</a:t>
            </a:r>
            <a:r>
              <a:rPr lang="en-GB" sz="1000" dirty="0">
                <a:solidFill>
                  <a:schemeClr val="bg1"/>
                </a:solidFill>
                <a:latin typeface="Arial" panose="020B0604020202020204" pitchFamily="34" charset="0"/>
                <a:cs typeface="Arial" panose="020B0604020202020204" pitchFamily="34" charset="0"/>
              </a:rPr>
              <a:t>, which is the second largest category</a:t>
            </a:r>
          </a:p>
        </p:txBody>
      </p:sp>
      <p:sp>
        <p:nvSpPr>
          <p:cNvPr id="11" name="TextBox 10">
            <a:extLst>
              <a:ext uri="{FF2B5EF4-FFF2-40B4-BE49-F238E27FC236}">
                <a16:creationId xmlns:a16="http://schemas.microsoft.com/office/drawing/2014/main" id="{588F350B-97F7-0363-A1A1-DD73891C0475}"/>
              </a:ext>
            </a:extLst>
          </p:cNvPr>
          <p:cNvSpPr txBox="1"/>
          <p:nvPr/>
        </p:nvSpPr>
        <p:spPr>
          <a:xfrm>
            <a:off x="2778148" y="3835219"/>
            <a:ext cx="565604"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11</a:t>
            </a:r>
          </a:p>
        </p:txBody>
      </p:sp>
      <p:sp>
        <p:nvSpPr>
          <p:cNvPr id="12" name="TextBox 11">
            <a:extLst>
              <a:ext uri="{FF2B5EF4-FFF2-40B4-BE49-F238E27FC236}">
                <a16:creationId xmlns:a16="http://schemas.microsoft.com/office/drawing/2014/main" id="{2E685050-BB3A-B856-6323-325D891DD8C6}"/>
              </a:ext>
            </a:extLst>
          </p:cNvPr>
          <p:cNvSpPr txBox="1"/>
          <p:nvPr/>
        </p:nvSpPr>
        <p:spPr>
          <a:xfrm>
            <a:off x="3154188" y="3927579"/>
            <a:ext cx="367408" cy="338554"/>
          </a:xfrm>
          <a:prstGeom prst="rect">
            <a:avLst/>
          </a:prstGeom>
          <a:noFill/>
        </p:spPr>
        <p:txBody>
          <a:bodyPr wrap="none" rtlCol="0">
            <a:spAutoFit/>
          </a:bodyPr>
          <a:lstStyle/>
          <a:p>
            <a:r>
              <a:rPr lang="en-GB" sz="16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387201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5B1CC6-4CD6-5979-AC46-6611CB90AA63}"/>
              </a:ext>
            </a:extLst>
          </p:cNvPr>
          <p:cNvSpPr txBox="1"/>
          <p:nvPr/>
        </p:nvSpPr>
        <p:spPr>
          <a:xfrm>
            <a:off x="374227" y="477617"/>
            <a:ext cx="3834768" cy="954107"/>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RATE OF ADOPTION:</a:t>
            </a:r>
          </a:p>
          <a:p>
            <a:r>
              <a:rPr lang="en-GB" sz="2800" b="1" dirty="0">
                <a:solidFill>
                  <a:schemeClr val="bg1"/>
                </a:solidFill>
                <a:latin typeface="Arial" panose="020B0604020202020204" pitchFamily="34" charset="0"/>
                <a:cs typeface="Arial" panose="020B0604020202020204" pitchFamily="34" charset="0"/>
              </a:rPr>
              <a:t>SPREAD</a:t>
            </a:r>
          </a:p>
        </p:txBody>
      </p:sp>
      <p:pic>
        <p:nvPicPr>
          <p:cNvPr id="9" name="Picture 8">
            <a:extLst>
              <a:ext uri="{FF2B5EF4-FFF2-40B4-BE49-F238E27FC236}">
                <a16:creationId xmlns:a16="http://schemas.microsoft.com/office/drawing/2014/main" id="{DF17B771-A13E-75A7-075E-C48D48861533}"/>
              </a:ext>
            </a:extLst>
          </p:cNvPr>
          <p:cNvPicPr>
            <a:picLocks noChangeAspect="1"/>
          </p:cNvPicPr>
          <p:nvPr/>
        </p:nvPicPr>
        <p:blipFill rotWithShape="1">
          <a:blip r:embed="rId3">
            <a:extLst>
              <a:ext uri="{28A0092B-C50C-407E-A947-70E740481C1C}">
                <a14:useLocalDpi xmlns:a14="http://schemas.microsoft.com/office/drawing/2010/main" val="0"/>
              </a:ext>
            </a:extLst>
          </a:blip>
          <a:srcRect l="960" t="47180" r="879" b="1425"/>
          <a:stretch/>
        </p:blipFill>
        <p:spPr>
          <a:xfrm>
            <a:off x="515384" y="1666876"/>
            <a:ext cx="8105964" cy="2999007"/>
          </a:xfrm>
          <a:prstGeom prst="rect">
            <a:avLst/>
          </a:prstGeom>
          <a:ln w="38100">
            <a:solidFill>
              <a:schemeClr val="bg1"/>
            </a:solidFill>
          </a:ln>
        </p:spPr>
      </p:pic>
    </p:spTree>
    <p:extLst>
      <p:ext uri="{BB962C8B-B14F-4D97-AF65-F5344CB8AC3E}">
        <p14:creationId xmlns:p14="http://schemas.microsoft.com/office/powerpoint/2010/main" val="2982457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5E114D56-F1CE-2C0E-00CA-45BC72B90360}"/>
              </a:ext>
            </a:extLst>
          </p:cNvPr>
          <p:cNvPicPr>
            <a:picLocks noChangeAspect="1"/>
          </p:cNvPicPr>
          <p:nvPr/>
        </p:nvPicPr>
        <p:blipFill rotWithShape="1">
          <a:blip r:embed="rId3">
            <a:extLst>
              <a:ext uri="{28A0092B-C50C-407E-A947-70E740481C1C}">
                <a14:useLocalDpi xmlns:a14="http://schemas.microsoft.com/office/drawing/2010/main" val="0"/>
              </a:ext>
            </a:extLst>
          </a:blip>
          <a:srcRect l="959" t="46953" r="557" b="1424"/>
          <a:stretch/>
        </p:blipFill>
        <p:spPr>
          <a:xfrm>
            <a:off x="515385" y="1674125"/>
            <a:ext cx="8077085" cy="2991758"/>
          </a:xfrm>
          <a:prstGeom prst="rect">
            <a:avLst/>
          </a:prstGeom>
          <a:ln w="38100">
            <a:solidFill>
              <a:schemeClr val="bg1"/>
            </a:solidFill>
          </a:ln>
        </p:spPr>
      </p:pic>
      <p:sp>
        <p:nvSpPr>
          <p:cNvPr id="2" name="TextBox 1">
            <a:extLst>
              <a:ext uri="{FF2B5EF4-FFF2-40B4-BE49-F238E27FC236}">
                <a16:creationId xmlns:a16="http://schemas.microsoft.com/office/drawing/2014/main" id="{EE814691-5CD0-7B10-0369-2AB8E3DE19CB}"/>
              </a:ext>
            </a:extLst>
          </p:cNvPr>
          <p:cNvSpPr txBox="1"/>
          <p:nvPr/>
        </p:nvSpPr>
        <p:spPr>
          <a:xfrm>
            <a:off x="374227" y="477617"/>
            <a:ext cx="3834768" cy="954107"/>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RATE OF ADOPTION:</a:t>
            </a:r>
          </a:p>
          <a:p>
            <a:r>
              <a:rPr lang="en-GB" sz="2800" b="1" dirty="0">
                <a:solidFill>
                  <a:schemeClr val="bg1"/>
                </a:solidFill>
                <a:latin typeface="Arial" panose="020B0604020202020204" pitchFamily="34" charset="0"/>
                <a:cs typeface="Arial" panose="020B0604020202020204" pitchFamily="34" charset="0"/>
              </a:rPr>
              <a:t>TYPE</a:t>
            </a:r>
          </a:p>
        </p:txBody>
      </p:sp>
    </p:spTree>
    <p:extLst>
      <p:ext uri="{BB962C8B-B14F-4D97-AF65-F5344CB8AC3E}">
        <p14:creationId xmlns:p14="http://schemas.microsoft.com/office/powerpoint/2010/main" val="2243890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33C83-29CA-56CE-CEAA-2DC69201675A}"/>
              </a:ext>
            </a:extLst>
          </p:cNvPr>
          <p:cNvSpPr txBox="1"/>
          <p:nvPr/>
        </p:nvSpPr>
        <p:spPr>
          <a:xfrm>
            <a:off x="4675461" y="452363"/>
            <a:ext cx="3633358" cy="2069797"/>
          </a:xfrm>
          <a:prstGeom prst="rect">
            <a:avLst/>
          </a:prstGeom>
          <a:noFill/>
        </p:spPr>
        <p:txBody>
          <a:bodyPr wrap="square" lIns="180000" tIns="0" rIns="36000" bIns="0" rtlCol="0" anchor="ctr">
            <a:spAutoFit/>
          </a:bodyPr>
          <a:lstStyle/>
          <a:p>
            <a:pPr defTabSz="609630">
              <a:spcAft>
                <a:spcPts val="600"/>
              </a:spcAft>
              <a:defRPr/>
            </a:pPr>
            <a:r>
              <a:rPr lang="en-US" sz="2400" b="1" dirty="0">
                <a:solidFill>
                  <a:prstClr val="white"/>
                </a:solidFill>
                <a:latin typeface="Arial" panose="020B0604020202020204" pitchFamily="34" charset="0"/>
                <a:cs typeface="Arial" panose="020B0604020202020204" pitchFamily="34" charset="0"/>
              </a:rPr>
              <a:t>JD Blackwood</a:t>
            </a:r>
          </a:p>
          <a:p>
            <a:pPr defTabSz="609630">
              <a:defRPr/>
            </a:pPr>
            <a:r>
              <a:rPr lang="en-US" dirty="0">
                <a:solidFill>
                  <a:schemeClr val="bg1"/>
                </a:solidFill>
                <a:latin typeface="Arial" panose="020B0604020202020204" pitchFamily="34" charset="0"/>
                <a:cs typeface="Arial" panose="020B0604020202020204" pitchFamily="34" charset="0"/>
              </a:rPr>
              <a:t>CTO, iCAIRD</a:t>
            </a:r>
          </a:p>
          <a:p>
            <a:pPr defTabSz="609630">
              <a:defRPr/>
            </a:pPr>
            <a:r>
              <a:rPr lang="en-US" dirty="0">
                <a:solidFill>
                  <a:schemeClr val="bg1"/>
                </a:solidFill>
                <a:latin typeface="Arial" panose="020B0604020202020204" pitchFamily="34" charset="0"/>
                <a:cs typeface="Arial" panose="020B0604020202020204" pitchFamily="34" charset="0"/>
              </a:rPr>
              <a:t>Healthcare AI Lead, Scottish Government</a:t>
            </a:r>
          </a:p>
          <a:p>
            <a:pPr defTabSz="609630">
              <a:defRPr/>
            </a:pPr>
            <a:endParaRPr lang="en-US" dirty="0">
              <a:solidFill>
                <a:schemeClr val="bg1"/>
              </a:solidFill>
              <a:latin typeface="Arial" panose="020B0604020202020204" pitchFamily="34" charset="0"/>
              <a:cs typeface="Arial" panose="020B0604020202020204" pitchFamily="34" charset="0"/>
            </a:endParaRPr>
          </a:p>
          <a:p>
            <a:pPr defTabSz="609630">
              <a:spcAft>
                <a:spcPts val="300"/>
              </a:spcAft>
              <a:defRPr/>
            </a:pPr>
            <a:r>
              <a:rPr lang="en-US" dirty="0" err="1">
                <a:solidFill>
                  <a:schemeClr val="bg1"/>
                </a:solidFill>
                <a:latin typeface="Arial" panose="020B0604020202020204" pitchFamily="34" charset="0"/>
                <a:cs typeface="Arial" panose="020B0604020202020204" pitchFamily="34" charset="0"/>
              </a:rPr>
              <a:t>james.blackwood@ggc.scot.nhs.uk</a:t>
            </a:r>
            <a:endParaRPr lang="en-US" dirty="0">
              <a:solidFill>
                <a:schemeClr val="bg1"/>
              </a:solidFill>
              <a:latin typeface="Arial" panose="020B0604020202020204" pitchFamily="34" charset="0"/>
              <a:cs typeface="Arial" panose="020B0604020202020204" pitchFamily="34" charset="0"/>
            </a:endParaRPr>
          </a:p>
          <a:p>
            <a:pPr defTabSz="609630">
              <a:spcAft>
                <a:spcPts val="300"/>
              </a:spcAft>
              <a:defRPr/>
            </a:pPr>
            <a:r>
              <a:rPr lang="en-US" dirty="0" err="1">
                <a:solidFill>
                  <a:schemeClr val="bg1"/>
                </a:solidFill>
                <a:latin typeface="Arial" panose="020B0604020202020204" pitchFamily="34" charset="0"/>
                <a:cs typeface="Arial" panose="020B0604020202020204" pitchFamily="34" charset="0"/>
              </a:rPr>
              <a:t>james.blackwood@gov.scot</a:t>
            </a:r>
            <a:endParaRPr lang="en-US" dirty="0">
              <a:solidFill>
                <a:schemeClr val="bg1"/>
              </a:solidFill>
              <a:latin typeface="Arial" panose="020B0604020202020204" pitchFamily="34" charset="0"/>
              <a:cs typeface="Arial" panose="020B0604020202020204" pitchFamily="34" charset="0"/>
            </a:endParaRPr>
          </a:p>
          <a:p>
            <a:pPr defTabSz="609630">
              <a:spcAft>
                <a:spcPts val="300"/>
              </a:spcAft>
              <a:defRPr/>
            </a:pPr>
            <a:r>
              <a:rPr lang="en-US" dirty="0" err="1">
                <a:solidFill>
                  <a:schemeClr val="bg1"/>
                </a:solidFill>
                <a:latin typeface="Arial" panose="020B0604020202020204" pitchFamily="34" charset="0"/>
                <a:cs typeface="Arial" panose="020B0604020202020204" pitchFamily="34" charset="0"/>
              </a:rPr>
              <a:t>linkedin.com</a:t>
            </a:r>
            <a:r>
              <a:rPr lang="en-US" dirty="0">
                <a:solidFill>
                  <a:schemeClr val="bg1"/>
                </a:solidFill>
                <a:latin typeface="Arial" panose="020B0604020202020204" pitchFamily="34" charset="0"/>
                <a:cs typeface="Arial" panose="020B0604020202020204" pitchFamily="34" charset="0"/>
              </a:rPr>
              <a:t>/in/</a:t>
            </a:r>
            <a:r>
              <a:rPr lang="en-US" dirty="0" err="1">
                <a:solidFill>
                  <a:schemeClr val="bg1"/>
                </a:solidFill>
                <a:latin typeface="Arial" panose="020B0604020202020204" pitchFamily="34" charset="0"/>
                <a:cs typeface="Arial" panose="020B0604020202020204" pitchFamily="34" charset="0"/>
              </a:rPr>
              <a:t>james</a:t>
            </a:r>
            <a:r>
              <a:rPr lang="en-US" dirty="0">
                <a:solidFill>
                  <a:schemeClr val="bg1"/>
                </a:solidFill>
                <a:latin typeface="Arial" panose="020B0604020202020204" pitchFamily="34" charset="0"/>
                <a:cs typeface="Arial" panose="020B0604020202020204" pitchFamily="34" charset="0"/>
              </a:rPr>
              <a:t>-blackwood/</a:t>
            </a:r>
          </a:p>
          <a:p>
            <a:pPr defTabSz="609630">
              <a:defRPr/>
            </a:pPr>
            <a:endParaRPr lang="en-US" dirty="0">
              <a:solidFill>
                <a:prstClr val="white"/>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E85B618-9AF7-9E4B-2820-2C090B774DA3}"/>
              </a:ext>
            </a:extLst>
          </p:cNvPr>
          <p:cNvPicPr>
            <a:picLocks noChangeAspect="1"/>
          </p:cNvPicPr>
          <p:nvPr/>
        </p:nvPicPr>
        <p:blipFill>
          <a:blip r:embed="rId3"/>
          <a:stretch>
            <a:fillRect/>
          </a:stretch>
        </p:blipFill>
        <p:spPr>
          <a:xfrm>
            <a:off x="4846630" y="2522160"/>
            <a:ext cx="2301241" cy="2301241"/>
          </a:xfrm>
          <a:prstGeom prst="rect">
            <a:avLst/>
          </a:prstGeom>
        </p:spPr>
      </p:pic>
      <p:pic>
        <p:nvPicPr>
          <p:cNvPr id="2" name="Picture 1">
            <a:extLst>
              <a:ext uri="{FF2B5EF4-FFF2-40B4-BE49-F238E27FC236}">
                <a16:creationId xmlns:a16="http://schemas.microsoft.com/office/drawing/2014/main" id="{8F798BD0-C117-6DF8-302C-8F67CE43AE41}"/>
              </a:ext>
            </a:extLst>
          </p:cNvPr>
          <p:cNvPicPr>
            <a:picLocks noChangeAspect="1"/>
          </p:cNvPicPr>
          <p:nvPr/>
        </p:nvPicPr>
        <p:blipFill rotWithShape="1">
          <a:blip r:embed="rId4">
            <a:extLst>
              <a:ext uri="{28A0092B-C50C-407E-A947-70E740481C1C}">
                <a14:useLocalDpi xmlns:a14="http://schemas.microsoft.com/office/drawing/2010/main"/>
              </a:ext>
            </a:extLst>
          </a:blip>
          <a:srcRect t="-14753"/>
          <a:stretch/>
        </p:blipFill>
        <p:spPr>
          <a:xfrm>
            <a:off x="-899653" y="-914399"/>
            <a:ext cx="4672629" cy="7049728"/>
          </a:xfrm>
          <a:prstGeom prst="ellipse">
            <a:avLst/>
          </a:prstGeom>
        </p:spPr>
      </p:pic>
    </p:spTree>
    <p:extLst>
      <p:ext uri="{BB962C8B-B14F-4D97-AF65-F5344CB8AC3E}">
        <p14:creationId xmlns:p14="http://schemas.microsoft.com/office/powerpoint/2010/main" val="73072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009AD6BA-6632-01C5-E8AB-3A0CB3761C4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1" y="964"/>
            <a:ext cx="9143980"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63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1B19-C9EA-AE06-20A2-00543444984A}"/>
              </a:ext>
            </a:extLst>
          </p:cNvPr>
          <p:cNvSpPr>
            <a:spLocks noGrp="1"/>
          </p:cNvSpPr>
          <p:nvPr>
            <p:ph type="title"/>
          </p:nvPr>
        </p:nvSpPr>
        <p:spPr/>
        <p:txBody>
          <a:bodyPr/>
          <a:lstStyle/>
          <a:p>
            <a:r>
              <a:rPr lang="en-GB" sz="4000"/>
              <a:t>What is AI?</a:t>
            </a:r>
          </a:p>
        </p:txBody>
      </p:sp>
    </p:spTree>
    <p:extLst>
      <p:ext uri="{BB962C8B-B14F-4D97-AF65-F5344CB8AC3E}">
        <p14:creationId xmlns:p14="http://schemas.microsoft.com/office/powerpoint/2010/main" val="124694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ferris wheel at night&#10;&#10;Description automatically generated with medium confidence">
            <a:extLst>
              <a:ext uri="{FF2B5EF4-FFF2-40B4-BE49-F238E27FC236}">
                <a16:creationId xmlns:a16="http://schemas.microsoft.com/office/drawing/2014/main" id="{9DEC3C27-D449-EEBF-DC1C-473C30A21132}"/>
              </a:ext>
            </a:extLst>
          </p:cNvPr>
          <p:cNvPicPr>
            <a:picLocks noChangeAspect="1"/>
          </p:cNvPicPr>
          <p:nvPr/>
        </p:nvPicPr>
        <p:blipFill rotWithShape="1">
          <a:blip r:embed="rId3">
            <a:extLst>
              <a:ext uri="{28A0092B-C50C-407E-A947-70E740481C1C}">
                <a14:useLocalDpi xmlns:a14="http://schemas.microsoft.com/office/drawing/2010/main"/>
              </a:ext>
            </a:extLst>
          </a:blip>
          <a:srcRect r="-2" b="-2"/>
          <a:stretch/>
        </p:blipFill>
        <p:spPr>
          <a:xfrm>
            <a:off x="20" y="961"/>
            <a:ext cx="9143980" cy="5142539"/>
          </a:xfrm>
          <a:prstGeom prst="rect">
            <a:avLst/>
          </a:prstGeom>
        </p:spPr>
      </p:pic>
      <p:sp>
        <p:nvSpPr>
          <p:cNvPr id="5" name="TextBox 4">
            <a:extLst>
              <a:ext uri="{FF2B5EF4-FFF2-40B4-BE49-F238E27FC236}">
                <a16:creationId xmlns:a16="http://schemas.microsoft.com/office/drawing/2014/main" id="{798402BD-3283-F6EB-EC1C-6DF61311E38C}"/>
              </a:ext>
            </a:extLst>
          </p:cNvPr>
          <p:cNvSpPr txBox="1"/>
          <p:nvPr/>
        </p:nvSpPr>
        <p:spPr>
          <a:xfrm>
            <a:off x="181070" y="386137"/>
            <a:ext cx="3331676" cy="1431161"/>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Technologies used to allow computers to perform tasks that would otherwise require human intelligence, such as visual perception, speech recognition, and language translation</a:t>
            </a:r>
          </a:p>
          <a:p>
            <a:pPr>
              <a:spcBef>
                <a:spcPts val="600"/>
              </a:spcBef>
            </a:pPr>
            <a:r>
              <a:rPr lang="en-GB" sz="1200" b="1" dirty="0">
                <a:solidFill>
                  <a:srgbClr val="02FFFE"/>
                </a:solidFill>
                <a:latin typeface="Arial" panose="020B0604020202020204" pitchFamily="34" charset="0"/>
                <a:cs typeface="Arial" panose="020B0604020202020204" pitchFamily="34" charset="0"/>
              </a:rPr>
              <a:t>Scotland’s AI Strategy</a:t>
            </a:r>
          </a:p>
        </p:txBody>
      </p:sp>
      <p:sp>
        <p:nvSpPr>
          <p:cNvPr id="6" name="TextBox 5">
            <a:extLst>
              <a:ext uri="{FF2B5EF4-FFF2-40B4-BE49-F238E27FC236}">
                <a16:creationId xmlns:a16="http://schemas.microsoft.com/office/drawing/2014/main" id="{4211AE50-1D88-269B-F745-FC49F2724B90}"/>
              </a:ext>
            </a:extLst>
          </p:cNvPr>
          <p:cNvSpPr txBox="1"/>
          <p:nvPr/>
        </p:nvSpPr>
        <p:spPr>
          <a:xfrm>
            <a:off x="181069" y="2155235"/>
            <a:ext cx="3621385" cy="1400383"/>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Systems that display intelligent behaviour by analysing their environment and taking actions – with some degree of autonomy – to achieve specific goals</a:t>
            </a:r>
          </a:p>
          <a:p>
            <a:pPr>
              <a:spcBef>
                <a:spcPts val="600"/>
              </a:spcBef>
            </a:pPr>
            <a:r>
              <a:rPr lang="en-GB" sz="1200" b="1" dirty="0">
                <a:solidFill>
                  <a:srgbClr val="02FFFE"/>
                </a:solidFill>
                <a:latin typeface="Arial" panose="020B0604020202020204" pitchFamily="34" charset="0"/>
                <a:cs typeface="Arial" panose="020B0604020202020204" pitchFamily="34" charset="0"/>
              </a:rPr>
              <a:t>High-level Expert Group on AI, European Commission</a:t>
            </a:r>
          </a:p>
        </p:txBody>
      </p:sp>
      <p:sp>
        <p:nvSpPr>
          <p:cNvPr id="7" name="TextBox 6">
            <a:extLst>
              <a:ext uri="{FF2B5EF4-FFF2-40B4-BE49-F238E27FC236}">
                <a16:creationId xmlns:a16="http://schemas.microsoft.com/office/drawing/2014/main" id="{4C64B871-E043-BA34-0406-07822F241EFF}"/>
              </a:ext>
            </a:extLst>
          </p:cNvPr>
          <p:cNvSpPr txBox="1"/>
          <p:nvPr/>
        </p:nvSpPr>
        <p:spPr>
          <a:xfrm>
            <a:off x="198046" y="3941755"/>
            <a:ext cx="5695760" cy="815608"/>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The use of digital technology to create systems capable of performing tasks commonly thought to require human intelligence.</a:t>
            </a:r>
          </a:p>
          <a:p>
            <a:pPr>
              <a:spcBef>
                <a:spcPts val="600"/>
              </a:spcBef>
            </a:pPr>
            <a:r>
              <a:rPr lang="en-GB" sz="1200" b="1" dirty="0">
                <a:solidFill>
                  <a:srgbClr val="02FFFE"/>
                </a:solidFill>
                <a:latin typeface="Arial" panose="020B0604020202020204" pitchFamily="34" charset="0"/>
                <a:cs typeface="Arial" panose="020B0604020202020204" pitchFamily="34" charset="0"/>
              </a:rPr>
              <a:t>Office for Artificial Intelligence, UK Government</a:t>
            </a:r>
          </a:p>
        </p:txBody>
      </p:sp>
    </p:spTree>
    <p:extLst>
      <p:ext uri="{BB962C8B-B14F-4D97-AF65-F5344CB8AC3E}">
        <p14:creationId xmlns:p14="http://schemas.microsoft.com/office/powerpoint/2010/main" val="170943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looking, dark, jellyfish&#10;&#10;Description automatically generated">
            <a:extLst>
              <a:ext uri="{FF2B5EF4-FFF2-40B4-BE49-F238E27FC236}">
                <a16:creationId xmlns:a16="http://schemas.microsoft.com/office/drawing/2014/main" id="{EDE23F50-2104-EE5D-BB44-B8363EE9D61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9850" t="-14925" b="-14925"/>
          <a:stretch/>
        </p:blipFill>
        <p:spPr>
          <a:xfrm>
            <a:off x="-1596846" y="-767676"/>
            <a:ext cx="5369897" cy="6678852"/>
          </a:xfrm>
          <a:prstGeom prst="ellipse">
            <a:avLst/>
          </a:prstGeom>
          <a:ln>
            <a:noFill/>
          </a:ln>
        </p:spPr>
      </p:pic>
      <p:sp>
        <p:nvSpPr>
          <p:cNvPr id="4" name="Text Placeholder 2">
            <a:extLst>
              <a:ext uri="{FF2B5EF4-FFF2-40B4-BE49-F238E27FC236}">
                <a16:creationId xmlns:a16="http://schemas.microsoft.com/office/drawing/2014/main" id="{ADB3D735-1BC7-4D10-8B45-E61FD0629104}"/>
              </a:ext>
            </a:extLst>
          </p:cNvPr>
          <p:cNvSpPr txBox="1">
            <a:spLocks/>
          </p:cNvSpPr>
          <p:nvPr/>
        </p:nvSpPr>
        <p:spPr>
          <a:xfrm>
            <a:off x="3968644" y="1710309"/>
            <a:ext cx="4818739" cy="3120887"/>
          </a:xfrm>
          <a:prstGeom prst="rect">
            <a:avLst/>
          </a:prstGeom>
          <a:noFill/>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S PGothic" panose="020B0600070205080204" pitchFamily="34" charset="-128"/>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Bef>
                <a:spcPts val="1950"/>
              </a:spcBef>
            </a:pPr>
            <a:r>
              <a:rPr lang="en-GB" sz="1600" dirty="0">
                <a:solidFill>
                  <a:srgbClr val="FFFFFF"/>
                </a:solidFill>
                <a:latin typeface="Arial" panose="020B0604020202020204" pitchFamily="34" charset="0"/>
                <a:cs typeface="Arial" panose="020B0604020202020204" pitchFamily="34" charset="0"/>
              </a:rPr>
              <a:t>Machines using statistics to recognise patterns in large amounts of data, including those not perceptible by humans</a:t>
            </a:r>
          </a:p>
          <a:p>
            <a:pPr>
              <a:spcBef>
                <a:spcPts val="1950"/>
              </a:spcBef>
            </a:pPr>
            <a:r>
              <a:rPr lang="en-GB" sz="1600" dirty="0">
                <a:solidFill>
                  <a:srgbClr val="FFFFFF"/>
                </a:solidFill>
                <a:latin typeface="Arial" panose="020B0604020202020204" pitchFamily="34" charset="0"/>
                <a:cs typeface="Arial" panose="020B0604020202020204" pitchFamily="34" charset="0"/>
              </a:rPr>
              <a:t>Performs repetitive tasks with data, without the need for constant human guidance</a:t>
            </a:r>
          </a:p>
          <a:p>
            <a:pPr>
              <a:spcBef>
                <a:spcPts val="1950"/>
              </a:spcBef>
            </a:pPr>
            <a:r>
              <a:rPr lang="en-GB" sz="1600" dirty="0">
                <a:solidFill>
                  <a:srgbClr val="FFFFFF"/>
                </a:solidFill>
                <a:latin typeface="Arial" panose="020B0604020202020204" pitchFamily="34" charset="0"/>
                <a:cs typeface="Arial" panose="020B0604020202020204" pitchFamily="34" charset="0"/>
              </a:rPr>
              <a:t>Mostly ‘machine learning’ – digital systems that improve their performance at a particular task over time, through experience</a:t>
            </a:r>
          </a:p>
          <a:p>
            <a:pPr>
              <a:spcBef>
                <a:spcPts val="1950"/>
              </a:spcBef>
            </a:pPr>
            <a:r>
              <a:rPr lang="en-GB" sz="1600" dirty="0">
                <a:solidFill>
                  <a:srgbClr val="FFFFFF"/>
                </a:solidFill>
                <a:latin typeface="Arial" panose="020B0604020202020204" pitchFamily="34" charset="0"/>
                <a:cs typeface="Arial" panose="020B0604020202020204" pitchFamily="34" charset="0"/>
              </a:rPr>
              <a:t>Supplements rather than supplants</a:t>
            </a:r>
          </a:p>
        </p:txBody>
      </p:sp>
      <p:sp>
        <p:nvSpPr>
          <p:cNvPr id="8" name="TextBox 7">
            <a:extLst>
              <a:ext uri="{FF2B5EF4-FFF2-40B4-BE49-F238E27FC236}">
                <a16:creationId xmlns:a16="http://schemas.microsoft.com/office/drawing/2014/main" id="{6F47627C-864A-175D-0CE7-CF56BF76639B}"/>
              </a:ext>
            </a:extLst>
          </p:cNvPr>
          <p:cNvSpPr txBox="1"/>
          <p:nvPr/>
        </p:nvSpPr>
        <p:spPr>
          <a:xfrm>
            <a:off x="3996077" y="428982"/>
            <a:ext cx="4818739" cy="954107"/>
          </a:xfrm>
          <a:prstGeom prst="rect">
            <a:avLst/>
          </a:prstGeom>
          <a:no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AUGMENTED INTELLIGENCE</a:t>
            </a:r>
          </a:p>
        </p:txBody>
      </p:sp>
    </p:spTree>
    <p:extLst>
      <p:ext uri="{BB962C8B-B14F-4D97-AF65-F5344CB8AC3E}">
        <p14:creationId xmlns:p14="http://schemas.microsoft.com/office/powerpoint/2010/main" val="145566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4883</TotalTime>
  <Words>7002</Words>
  <Application>Microsoft Macintosh PowerPoint</Application>
  <PresentationFormat>On-screen Show (16:9)</PresentationFormat>
  <Paragraphs>480</Paragraphs>
  <Slides>53</Slides>
  <Notes>53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Arial Black</vt:lpstr>
      <vt:lpstr>Calibri</vt:lpstr>
      <vt:lpstr>Calibri Light</vt:lpstr>
      <vt:lpstr>Century Gothic</vt:lpstr>
      <vt:lpstr>Office Theme</vt:lpstr>
      <vt:lpstr>Transforming healthcare with augmented intelligence  JD Blackwood   Healthcare AI Lead, Scottish Government CTO and NHS National Programme Manager, iCAIRD</vt:lpstr>
      <vt:lpstr>What is (not) AI?</vt:lpstr>
      <vt:lpstr>PowerPoint Presentation</vt:lpstr>
      <vt:lpstr>PowerPoint Presentation</vt:lpstr>
      <vt:lpstr>PowerPoint Presentation</vt:lpstr>
      <vt:lpstr>PowerPoint Presentation</vt:lpstr>
      <vt:lpstr>What is AI?</vt:lpstr>
      <vt:lpstr>PowerPoint Presentation</vt:lpstr>
      <vt:lpstr>PowerPoint Presentation</vt:lpstr>
      <vt:lpstr>PowerPoint Presentation</vt:lpstr>
      <vt:lpstr>PowerPoint Presentation</vt:lpstr>
      <vt:lpstr>AI is often a medical device</vt:lpstr>
      <vt:lpstr>Why might we need AI?</vt:lpstr>
      <vt:lpstr>PowerPoint Presentation</vt:lpstr>
      <vt:lpstr>A PERFECT STORM</vt:lpstr>
      <vt:lpstr>Where can it be used?</vt:lpstr>
      <vt:lpstr>PowerPoint Presentation</vt:lpstr>
      <vt:lpstr>Breast cancer screening</vt:lpstr>
      <vt:lpstr>PowerPoint Presentation</vt:lpstr>
      <vt:lpstr>AI IN BREAST SCREENING</vt:lpstr>
      <vt:lpstr>AI IN BREAST SCREENING</vt:lpstr>
      <vt:lpstr>PowerPoint Presentation</vt:lpstr>
      <vt:lpstr>Heart failure pathway</vt:lpstr>
      <vt:lpstr>PowerPoint Presentation</vt:lpstr>
      <vt:lpstr>PowerPoint Presentation</vt:lpstr>
      <vt:lpstr>PowerPoint Presentation</vt:lpstr>
      <vt:lpstr>Prostate histopathology</vt:lpstr>
      <vt:lpstr>PowerPoint Presentation</vt:lpstr>
      <vt:lpstr>PowerPoint Presentation</vt:lpstr>
      <vt:lpstr>PowerPoint Presentation</vt:lpstr>
      <vt:lpstr>PowerPoint Presentation</vt:lpstr>
      <vt:lpstr>PowerPoint Presentation</vt:lpstr>
      <vt:lpstr>Hospital command centre</vt:lpstr>
      <vt:lpstr>PowerPoint Presentation</vt:lpstr>
      <vt:lpstr>PowerPoint Presentation</vt:lpstr>
      <vt:lpstr>Emergency response</vt:lpstr>
      <vt:lpstr>PowerPoint Presentation</vt:lpstr>
      <vt:lpstr>PowerPoint Presentation</vt:lpstr>
      <vt:lpstr>Traffic management</vt:lpstr>
      <vt:lpstr>PowerPoint Presentation</vt:lpstr>
      <vt:lpstr>PowerPoint Presentation</vt:lpstr>
      <vt:lpstr>PowerPoint Presentation</vt:lpstr>
      <vt:lpstr>Predicting and improving outcomes</vt:lpstr>
      <vt:lpstr>PowerPoint Presentation</vt:lpstr>
      <vt:lpstr>PROGNOSTIC BIOMARKERS FROM H&amp;E</vt:lpstr>
      <vt:lpstr>PD-L1 FOR IMPROVED IMMUNOTHERAPY</vt:lpstr>
      <vt:lpstr>RISK MODELS AND TREATMENT PLANNING</vt:lpstr>
      <vt:lpstr>NEW CANCER SUBTYPES</vt:lpstr>
      <vt:lpstr>A dose of reality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dc:title>
  <dc:creator>Claire Butterly</dc:creator>
  <cp:lastModifiedBy>Blackwood, James</cp:lastModifiedBy>
  <cp:revision>4</cp:revision>
  <dcterms:created xsi:type="dcterms:W3CDTF">2020-11-12T11:49:08Z</dcterms:created>
  <dcterms:modified xsi:type="dcterms:W3CDTF">2023-01-26T11:51:12Z</dcterms:modified>
</cp:coreProperties>
</file>